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32"/>
  </p:notesMasterIdLst>
  <p:sldIdLst>
    <p:sldId id="256" r:id="rId2"/>
    <p:sldId id="260" r:id="rId3"/>
    <p:sldId id="261" r:id="rId4"/>
    <p:sldId id="263" r:id="rId5"/>
    <p:sldId id="264" r:id="rId6"/>
    <p:sldId id="266" r:id="rId7"/>
    <p:sldId id="265" r:id="rId8"/>
    <p:sldId id="267" r:id="rId9"/>
    <p:sldId id="258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8" r:id="rId18"/>
    <p:sldId id="287" r:id="rId19"/>
    <p:sldId id="280" r:id="rId20"/>
    <p:sldId id="289" r:id="rId21"/>
    <p:sldId id="281" r:id="rId22"/>
    <p:sldId id="282" r:id="rId23"/>
    <p:sldId id="290" r:id="rId24"/>
    <p:sldId id="285" r:id="rId25"/>
    <p:sldId id="292" r:id="rId26"/>
    <p:sldId id="293" r:id="rId27"/>
    <p:sldId id="294" r:id="rId28"/>
    <p:sldId id="286" r:id="rId29"/>
    <p:sldId id="296" r:id="rId30"/>
    <p:sldId id="295" r:id="rId31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78173" autoAdjust="0"/>
  </p:normalViewPr>
  <p:slideViewPr>
    <p:cSldViewPr snapToGrid="0">
      <p:cViewPr varScale="1">
        <p:scale>
          <a:sx n="88" d="100"/>
          <a:sy n="88" d="100"/>
        </p:scale>
        <p:origin x="1176" y="90"/>
      </p:cViewPr>
      <p:guideLst/>
    </p:cSldViewPr>
  </p:slideViewPr>
  <p:outlineViewPr>
    <p:cViewPr>
      <p:scale>
        <a:sx n="33" d="100"/>
        <a:sy n="33" d="100"/>
      </p:scale>
      <p:origin x="0" y="-410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A02D7-1347-4C75-AD7A-1C75011881D6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CFBA9-4FC0-403C-989D-5E6654983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CFBA9-4FC0-403C-989D-5E665498348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548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CFBA9-4FC0-403C-989D-5E665498348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194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CFBA9-4FC0-403C-989D-5E665498348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CFBA9-4FC0-403C-989D-5E665498348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9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CFBA9-4FC0-403C-989D-5E665498348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60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56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85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3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58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45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8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1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8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0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7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E305-DC22-486B-9DFC-55319520690F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A61A-A908-48CE-A032-720706876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0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6080" y="1645920"/>
            <a:ext cx="9144000" cy="1869441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cs typeface="Aharoni" panose="02010803020104030203" pitchFamily="2" charset="-79"/>
              </a:rPr>
              <a:t/>
            </a:r>
            <a:br>
              <a:rPr lang="ru-RU" sz="1600" b="1" dirty="0" smtClean="0">
                <a:cs typeface="Aharoni" panose="02010803020104030203" pitchFamily="2" charset="-79"/>
              </a:rPr>
            </a:br>
            <a:r>
              <a:rPr lang="ru-RU" sz="1600" b="1" dirty="0">
                <a:cs typeface="Aharoni" panose="02010803020104030203" pitchFamily="2" charset="-79"/>
              </a:rPr>
              <a:t/>
            </a:r>
            <a:br>
              <a:rPr lang="ru-RU" sz="1600" b="1" dirty="0">
                <a:cs typeface="Aharoni" panose="02010803020104030203" pitchFamily="2" charset="-79"/>
              </a:rPr>
            </a:br>
            <a:r>
              <a:rPr lang="ru-RU" sz="1600" b="1" dirty="0" smtClean="0">
                <a:cs typeface="Aharoni" panose="02010803020104030203" pitchFamily="2" charset="-79"/>
              </a:rPr>
              <a:t/>
            </a:r>
            <a:br>
              <a:rPr lang="ru-RU" sz="1600" b="1" dirty="0" smtClean="0">
                <a:cs typeface="Aharoni" panose="02010803020104030203" pitchFamily="2" charset="-79"/>
              </a:rPr>
            </a:br>
            <a:r>
              <a:rPr lang="ru-RU" sz="3100" b="1" dirty="0" smtClean="0">
                <a:cs typeface="Aharoni" panose="02010803020104030203" pitchFamily="2" charset="-79"/>
              </a:rPr>
              <a:t>ФЕДЕРАЛЬНОЕ </a:t>
            </a:r>
            <a:r>
              <a:rPr lang="ru-RU" sz="3100" b="1" dirty="0">
                <a:cs typeface="Aharoni" panose="02010803020104030203" pitchFamily="2" charset="-79"/>
              </a:rPr>
              <a:t>АГЕНТСТВО ПО </a:t>
            </a:r>
            <a:r>
              <a:rPr lang="ru-RU" sz="3100" b="1" dirty="0" smtClean="0">
                <a:cs typeface="Aharoni" panose="02010803020104030203" pitchFamily="2" charset="-79"/>
              </a:rPr>
              <a:t>РЫБОЛОВСТВУ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10042"/>
          </a:xfrm>
        </p:spPr>
        <p:txBody>
          <a:bodyPr>
            <a:normAutofit fontScale="47500" lnSpcReduction="20000"/>
          </a:bodyPr>
          <a:lstStyle/>
          <a:p>
            <a:endParaRPr lang="ru-RU" b="1" dirty="0" smtClean="0"/>
          </a:p>
          <a:p>
            <a:r>
              <a:rPr lang="ru-RU" sz="5100" b="1" dirty="0" smtClean="0"/>
              <a:t>Отчет </a:t>
            </a:r>
            <a:r>
              <a:rPr lang="ru-RU" sz="5100" b="1" dirty="0"/>
              <a:t>о реализации Публичной декларации целей и задач Федерального агентства по рыболовству </a:t>
            </a:r>
            <a:endParaRPr lang="ru-RU" sz="5100" b="1" dirty="0" smtClean="0"/>
          </a:p>
          <a:p>
            <a:r>
              <a:rPr lang="ru-RU" sz="5100" b="1" dirty="0" smtClean="0"/>
              <a:t>за </a:t>
            </a:r>
            <a:r>
              <a:rPr lang="en-US" sz="5100" b="1" dirty="0"/>
              <a:t>I</a:t>
            </a:r>
            <a:r>
              <a:rPr lang="ru-RU" sz="5100" b="1" dirty="0"/>
              <a:t> полугодие 2016 года </a:t>
            </a:r>
          </a:p>
          <a:p>
            <a:r>
              <a:rPr lang="ru-RU" sz="2800" b="1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emblema_fa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7" y="101600"/>
            <a:ext cx="1811973" cy="142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76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88" y="135467"/>
            <a:ext cx="10353145" cy="11091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0070C0"/>
                </a:solidFill>
              </a:rPr>
              <a:t>Основные производственные показатели РХК </a:t>
            </a:r>
            <a:r>
              <a:rPr lang="ru-RU" sz="2700" b="1" dirty="0" smtClean="0">
                <a:solidFill>
                  <a:srgbClr val="0070C0"/>
                </a:solidFill>
              </a:rPr>
              <a:t>в</a:t>
            </a:r>
            <a:r>
              <a:rPr lang="en-US" sz="2700" b="1" dirty="0" smtClean="0">
                <a:solidFill>
                  <a:srgbClr val="0070C0"/>
                </a:solidFill>
              </a:rPr>
              <a:t> </a:t>
            </a:r>
            <a:r>
              <a:rPr lang="en-US" sz="2700" b="1" dirty="0">
                <a:solidFill>
                  <a:srgbClr val="0070C0"/>
                </a:solidFill>
              </a:rPr>
              <a:t>I</a:t>
            </a:r>
            <a:r>
              <a:rPr lang="ru-RU" sz="2700" b="1" dirty="0">
                <a:solidFill>
                  <a:srgbClr val="0070C0"/>
                </a:solidFill>
              </a:rPr>
              <a:t> </a:t>
            </a:r>
            <a:r>
              <a:rPr lang="ru-RU" sz="2700" b="1" dirty="0" smtClean="0">
                <a:solidFill>
                  <a:srgbClr val="0070C0"/>
                </a:solidFill>
              </a:rPr>
              <a:t>полугодии </a:t>
            </a:r>
            <a:r>
              <a:rPr lang="ru-RU" sz="2700" b="1" dirty="0">
                <a:solidFill>
                  <a:srgbClr val="0070C0"/>
                </a:solidFill>
              </a:rPr>
              <a:t>2016 года</a:t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200" b="1" dirty="0">
                <a:solidFill>
                  <a:srgbClr val="0070C0"/>
                </a:solidFill>
              </a:rPr>
              <a:t>Освоение ОДУ и возможного вылова </a:t>
            </a:r>
            <a:br>
              <a:rPr lang="ru-RU" sz="2200" b="1" dirty="0">
                <a:solidFill>
                  <a:srgbClr val="0070C0"/>
                </a:solidFill>
              </a:rPr>
            </a:br>
            <a:r>
              <a:rPr lang="ru-RU" altLang="ru-RU" sz="2200" dirty="0">
                <a:solidFill>
                  <a:srgbClr val="0070C0"/>
                </a:solidFill>
                <a:ea typeface="Times New Roman" panose="02020603050405020304" pitchFamily="18" charset="0"/>
              </a:rPr>
              <a:t>по состоянию на 30.06.2016 года</a:t>
            </a:r>
            <a:r>
              <a:rPr lang="ru-RU" altLang="ru-RU" sz="2200" dirty="0">
                <a:solidFill>
                  <a:srgbClr val="0070C0"/>
                </a:solidFill>
              </a:rPr>
              <a:t/>
            </a:r>
            <a:br>
              <a:rPr lang="ru-RU" altLang="ru-RU" sz="2200" dirty="0">
                <a:solidFill>
                  <a:srgbClr val="0070C0"/>
                </a:solidFill>
              </a:rPr>
            </a:b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4993" y="1337205"/>
            <a:ext cx="4799013" cy="787928"/>
          </a:xfrm>
        </p:spPr>
        <p:txBody>
          <a:bodyPr>
            <a:normAutofit fontScale="25000" lnSpcReduction="20000"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pPr algn="ctr"/>
            <a:endParaRPr lang="ru-RU" sz="5600" dirty="0" smtClean="0">
              <a:solidFill>
                <a:srgbClr val="0070C0"/>
              </a:solidFill>
            </a:endParaRPr>
          </a:p>
          <a:p>
            <a:pPr algn="ctr"/>
            <a:endParaRPr lang="ru-RU" sz="6000" dirty="0" smtClean="0">
              <a:solidFill>
                <a:srgbClr val="0070C0"/>
              </a:solidFill>
            </a:endParaRPr>
          </a:p>
          <a:p>
            <a:pPr algn="ctr"/>
            <a:endParaRPr lang="ru-RU" sz="6000" dirty="0">
              <a:solidFill>
                <a:srgbClr val="0070C0"/>
              </a:solidFill>
            </a:endParaRPr>
          </a:p>
          <a:p>
            <a:pPr algn="ctr"/>
            <a:endParaRPr lang="ru-RU" sz="6000" dirty="0" smtClean="0">
              <a:solidFill>
                <a:srgbClr val="0070C0"/>
              </a:solidFill>
            </a:endParaRPr>
          </a:p>
          <a:p>
            <a:pPr algn="ctr"/>
            <a:endParaRPr lang="ru-RU" sz="6000" dirty="0">
              <a:solidFill>
                <a:srgbClr val="0070C0"/>
              </a:solidFill>
            </a:endParaRPr>
          </a:p>
          <a:p>
            <a:pPr algn="ctr"/>
            <a:endParaRPr lang="ru-RU" sz="6000" dirty="0" smtClean="0">
              <a:solidFill>
                <a:srgbClr val="0070C0"/>
              </a:solidFill>
            </a:endParaRPr>
          </a:p>
          <a:p>
            <a:pPr algn="ctr"/>
            <a:endParaRPr lang="ru-RU" sz="6000" dirty="0">
              <a:solidFill>
                <a:srgbClr val="0070C0"/>
              </a:solidFill>
            </a:endParaRPr>
          </a:p>
          <a:p>
            <a:pPr algn="ctr"/>
            <a:endParaRPr lang="ru-RU" sz="6000" dirty="0" smtClean="0">
              <a:solidFill>
                <a:srgbClr val="0070C0"/>
              </a:solidFill>
            </a:endParaRPr>
          </a:p>
          <a:p>
            <a:pPr algn="ctr"/>
            <a:endParaRPr lang="ru-RU" sz="6000" dirty="0">
              <a:solidFill>
                <a:srgbClr val="0070C0"/>
              </a:solidFill>
            </a:endParaRPr>
          </a:p>
          <a:p>
            <a:pPr algn="ctr"/>
            <a:endParaRPr lang="ru-RU" sz="6000" dirty="0" smtClean="0">
              <a:solidFill>
                <a:srgbClr val="0070C0"/>
              </a:solidFill>
            </a:endParaRPr>
          </a:p>
          <a:p>
            <a:pPr algn="ctr"/>
            <a:endParaRPr lang="ru-RU" sz="6000" dirty="0" smtClean="0"/>
          </a:p>
          <a:p>
            <a:pPr algn="ctr"/>
            <a:endParaRPr lang="ru-RU" sz="6000" dirty="0"/>
          </a:p>
          <a:p>
            <a:pPr algn="ctr"/>
            <a:endParaRPr lang="ru-RU" sz="6000" dirty="0" smtClean="0"/>
          </a:p>
          <a:p>
            <a:pPr algn="ctr"/>
            <a:endParaRPr lang="ru-RU" sz="6000" dirty="0" smtClean="0"/>
          </a:p>
          <a:p>
            <a:pPr algn="ctr"/>
            <a:endParaRPr lang="ru-RU" sz="6000" dirty="0"/>
          </a:p>
          <a:p>
            <a:pPr algn="ctr"/>
            <a:r>
              <a:rPr lang="ru-RU" sz="6000" dirty="0" smtClean="0"/>
              <a:t> </a:t>
            </a:r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dirty="0">
                <a:solidFill>
                  <a:srgbClr val="0070C0"/>
                </a:solidFill>
              </a:rPr>
              <a:t>Улов российскими пользователями в сравнении с предыдущим </a:t>
            </a:r>
            <a:r>
              <a:rPr lang="ru-RU" sz="4800" dirty="0" smtClean="0">
                <a:solidFill>
                  <a:srgbClr val="0070C0"/>
                </a:solidFill>
              </a:rPr>
              <a:t>годом</a:t>
            </a: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199" y="1210733"/>
            <a:ext cx="5604935" cy="1007531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r>
              <a:rPr lang="ru-RU" sz="4800" dirty="0">
                <a:solidFill>
                  <a:srgbClr val="0070C0"/>
                </a:solidFill>
              </a:rPr>
              <a:t>Информация об освоении квот на добычу (вылов) водных биологических ресурсов российскими пользователями по  бассейнам</a:t>
            </a: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pPr algn="ctr"/>
            <a:r>
              <a:rPr lang="ru-RU" sz="1400" dirty="0" smtClean="0"/>
              <a:t> 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64646018"/>
              </p:ext>
            </p:extLst>
          </p:nvPr>
        </p:nvGraphicFramePr>
        <p:xfrm>
          <a:off x="6172200" y="2217738"/>
          <a:ext cx="573246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16"/>
                <a:gridCol w="1433116"/>
                <a:gridCol w="1433116"/>
                <a:gridCol w="143311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Бассейны, моря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Квота (</a:t>
                      </a:r>
                      <a:r>
                        <a:rPr lang="ru-RU" sz="1000" b="1" dirty="0" err="1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тыс.тонн</a:t>
                      </a: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Вылов с начала года </a:t>
                      </a:r>
                      <a:b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000" b="1" dirty="0" err="1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тыс.тонн</a:t>
                      </a: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Остаток квот </a:t>
                      </a:r>
                      <a:b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000" b="1" dirty="0" err="1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тыс.тонн</a:t>
                      </a: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Дальневосточный бассейн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2764,2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1544,7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1219,5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Северный бассейн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548,1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309,0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239,2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Балтийское море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72,6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45,9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26,6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Азовское и Черное моря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50,9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Каспийский бассейн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Всего по бассейнам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3406,9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1971,4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1486,4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0350477"/>
              </p:ext>
            </p:extLst>
          </p:nvPr>
        </p:nvGraphicFramePr>
        <p:xfrm>
          <a:off x="245533" y="2218264"/>
          <a:ext cx="5477934" cy="36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075"/>
                <a:gridCol w="1254718"/>
                <a:gridCol w="1523306"/>
                <a:gridCol w="1629835"/>
              </a:tblGrid>
              <a:tr h="2463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Зоны, объекты промысла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Уловы (</a:t>
                      </a:r>
                      <a:r>
                        <a:rPr lang="ru-RU" sz="14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тыс.тонн</a:t>
                      </a: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36">
                <a:tc v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2016г.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2015г.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bg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откл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минтай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1109,5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1145,6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-36,1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треска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272,5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263,9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8,6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сельди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178,7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138,4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40,3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камбалы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61,1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57,7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3,5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крабы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35,7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34,6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1,1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креветки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10,7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8,9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1,7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макрурус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10,0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8,1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1,9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окуни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27,9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23,7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4,2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терпуги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8,7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17,2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-8,5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навага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21,6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23,9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-2,2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кальмары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17,3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4,4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13,0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сайра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0,3 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2,1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-1,8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лососевые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13,9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12,1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Times New Roman" panose="02020603050405020304" pitchFamily="18" charset="0"/>
                        </a:rPr>
                        <a:t>1,7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9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00667" y="226142"/>
            <a:ext cx="10560391" cy="139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altLang="ru-RU" sz="1400" dirty="0" smtClean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4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прав российских пользователей водными биоресурсами на их добычу (вылов) с учетом законодательства Российской Федерации и международных договоренностей в сфере рыболовства, а также возможности законного экспорта уловов водных биоресурсов российского происхождения и продукции из них на территории Республики Корея, КНДР, Япония, КНР и стран Евросоюза, стран – участниц международных организаций НАФО и </a:t>
            </a:r>
            <a:r>
              <a:rPr lang="ru-RU" altLang="ru-RU" sz="16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НЕАФК.</a:t>
            </a:r>
            <a:endParaRPr lang="ru-RU" altLang="ru-RU" sz="1600" dirty="0">
              <a:solidFill>
                <a:schemeClr val="bg1"/>
              </a:solidFill>
            </a:endParaRPr>
          </a:p>
          <a:p>
            <a:pPr algn="ctr"/>
            <a:endParaRPr lang="ru-RU" sz="1600" dirty="0"/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686619" y="2438400"/>
            <a:ext cx="4622800" cy="812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Механизмы достижения целей и задач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609601" y="3657600"/>
            <a:ext cx="4876800" cy="82126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Ключевые объекты </a:t>
            </a:r>
            <a:r>
              <a:rPr lang="ru-RU" dirty="0" smtClean="0"/>
              <a:t>взаимодействия: </a:t>
            </a: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427704" y="5063067"/>
            <a:ext cx="5240594" cy="161303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Органы </a:t>
            </a:r>
            <a:r>
              <a:rPr lang="ru-RU" dirty="0"/>
              <a:t>государственной власти, хозяйствующие субъекты Российской Федерации, уполномоченные органы власти государств – участников междунар</a:t>
            </a:r>
            <a:r>
              <a:rPr lang="ru-RU" dirty="0" smtClean="0"/>
              <a:t>одных соглашений.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380863" y="1870590"/>
            <a:ext cx="5614492" cy="470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Выдача </a:t>
            </a:r>
            <a:r>
              <a:rPr lang="ru-RU" sz="1400" dirty="0"/>
              <a:t>разрешений на добычу (вылов) водных биоресурсов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соответствии с законодательством Российской Федерации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/>
              <a:t>международными договоренностями в сфере </a:t>
            </a:r>
            <a:r>
              <a:rPr lang="ru-RU" sz="1400" dirty="0" smtClean="0"/>
              <a:t>рыболовства</a:t>
            </a:r>
            <a:r>
              <a:rPr lang="ru-RU" sz="1400" dirty="0"/>
              <a:t>.</a:t>
            </a:r>
            <a:endParaRPr lang="ru-RU" sz="1400" dirty="0" smtClean="0"/>
          </a:p>
          <a:p>
            <a:pPr algn="just"/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/>
              <a:t>Утверждение сертификатов законности происхождения уловов водных биоресурсов и продукции из них российского происхождения, вывозимых с территории Российской Федерации на территорию Республики Корея, КНДР, Японии, КНР, стран Евросоюза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  <a:r>
              <a:rPr lang="ru-RU" sz="1400" dirty="0" smtClean="0"/>
              <a:t> </a:t>
            </a:r>
          </a:p>
          <a:p>
            <a:pPr algn="just"/>
            <a:endParaRPr lang="ru-RU" sz="1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 Применение </a:t>
            </a:r>
            <a:r>
              <a:rPr lang="ru-RU" sz="1400" dirty="0"/>
              <a:t>механизма установленной в рамках НАФО и НЕАФК системы Государственного портового контроля иностранных судов.</a:t>
            </a:r>
          </a:p>
          <a:p>
            <a:pPr algn="just"/>
            <a:endParaRPr lang="ru-RU" sz="1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/>
              <a:t>Ужесточение </a:t>
            </a:r>
            <a:r>
              <a:rPr lang="ru-RU" sz="1400" dirty="0"/>
              <a:t>мер воздействия к </a:t>
            </a:r>
            <a:r>
              <a:rPr lang="ru-RU" sz="1400" dirty="0" smtClean="0"/>
              <a:t>нарушителям законодательства </a:t>
            </a:r>
            <a:br>
              <a:rPr lang="ru-RU" sz="1400" dirty="0" smtClean="0"/>
            </a:br>
            <a:r>
              <a:rPr lang="ru-RU" sz="1400" dirty="0" smtClean="0"/>
              <a:t>о </a:t>
            </a:r>
            <a:r>
              <a:rPr lang="ru-RU" sz="1400" dirty="0"/>
              <a:t>рыболовстве и сохранении водных биологических ресурсов путем реализации положений национального плана действий по предупреждению, сдерживанию и ликвидации незаконного, несообщаемого и нерегулируемого промысла, утвержденного распоряжением Правительства Российской Федерации от 25.12.2013 г. </a:t>
            </a:r>
            <a:r>
              <a:rPr lang="ru-RU" sz="1400" dirty="0" smtClean="0"/>
              <a:t> </a:t>
            </a:r>
            <a:r>
              <a:rPr lang="ru-RU" sz="1400" dirty="0"/>
              <a:t>№ 2534-р.</a:t>
            </a:r>
          </a:p>
          <a:p>
            <a:pPr algn="ctr"/>
            <a:endParaRPr lang="ru-RU" sz="1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104671" y="1803400"/>
            <a:ext cx="0" cy="14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020144" y="1633726"/>
            <a:ext cx="3382844" cy="8160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998019" y="3251200"/>
            <a:ext cx="0" cy="406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" idx="2"/>
            <a:endCxn id="7" idx="0"/>
          </p:cNvCxnSpPr>
          <p:nvPr/>
        </p:nvCxnSpPr>
        <p:spPr>
          <a:xfrm>
            <a:off x="3048001" y="4478867"/>
            <a:ext cx="0" cy="584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378268" y="1655919"/>
            <a:ext cx="2802329" cy="1810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20" idx="1"/>
            <a:endCxn id="3" idx="3"/>
          </p:cNvCxnSpPr>
          <p:nvPr/>
        </p:nvCxnSpPr>
        <p:spPr>
          <a:xfrm flipH="1" flipV="1">
            <a:off x="5309419" y="2844800"/>
            <a:ext cx="1071444" cy="13793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20" idx="1"/>
          </p:cNvCxnSpPr>
          <p:nvPr/>
        </p:nvCxnSpPr>
        <p:spPr>
          <a:xfrm flipH="1">
            <a:off x="5668299" y="4224186"/>
            <a:ext cx="712564" cy="14738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2618" y="196646"/>
            <a:ext cx="3451123" cy="1681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Выдача разрешений на добычу (вылов) водных биоресурсов </a:t>
            </a:r>
            <a:endParaRPr lang="ru-RU" sz="1600" dirty="0" smtClean="0"/>
          </a:p>
          <a:p>
            <a:pPr algn="ctr"/>
            <a:r>
              <a:rPr lang="ru-RU" sz="1600" dirty="0" smtClean="0"/>
              <a:t>в 2016 году.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21161" y="304800"/>
            <a:ext cx="2979175" cy="1573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Сертификация поставляемой</a:t>
            </a:r>
          </a:p>
          <a:p>
            <a:pPr algn="ctr"/>
            <a:r>
              <a:rPr lang="ru-RU" sz="1600" dirty="0" smtClean="0"/>
              <a:t> в страны ЕС рыбы</a:t>
            </a:r>
          </a:p>
          <a:p>
            <a:pPr algn="ctr"/>
            <a:r>
              <a:rPr lang="ru-RU" sz="1600" dirty="0" smtClean="0"/>
              <a:t> и рыбопродукции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37756" y="196646"/>
            <a:ext cx="3382296" cy="168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Государственный портовый контроль</a:t>
            </a:r>
          </a:p>
          <a:p>
            <a:pPr algn="ctr"/>
            <a:r>
              <a:rPr lang="x-none" sz="1200" dirty="0" smtClean="0"/>
              <a:t>Полномочия </a:t>
            </a:r>
            <a:r>
              <a:rPr lang="x-none" sz="1200" dirty="0"/>
              <a:t>по реализации схемы </a:t>
            </a:r>
            <a:r>
              <a:rPr lang="ru-RU" sz="1200" dirty="0"/>
              <a:t>Государственного портового контроля иностранных судов </a:t>
            </a:r>
            <a:r>
              <a:rPr lang="x-none" sz="1200" dirty="0"/>
              <a:t>в Российской Федерации осуществляет Баренцево-Беломорское территориальное управление Росрыболовство. </a:t>
            </a:r>
            <a:endParaRPr lang="ru-RU" sz="1200" dirty="0"/>
          </a:p>
          <a:p>
            <a:pPr algn="ctr"/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2618" y="2113936"/>
            <a:ext cx="3451123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</a:t>
            </a:r>
            <a:r>
              <a:rPr lang="ru-RU" sz="1400" dirty="0"/>
              <a:t>1 полугодие 2016 </a:t>
            </a:r>
            <a:r>
              <a:rPr lang="ru-RU" sz="1400" dirty="0" smtClean="0"/>
              <a:t>года территориальными </a:t>
            </a:r>
            <a:r>
              <a:rPr lang="ru-RU" sz="1400" dirty="0"/>
              <a:t>управлениями Росрыболовства полномочий по выдаче разрешений на добычу (вылов) водных биоресурсов</a:t>
            </a:r>
            <a:r>
              <a:rPr lang="ru-RU" sz="1600" dirty="0" smtClean="0"/>
              <a:t>:</a:t>
            </a:r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Выдано  </a:t>
            </a:r>
            <a:r>
              <a:rPr lang="ru-RU" sz="1600" dirty="0"/>
              <a:t>19532</a:t>
            </a:r>
          </a:p>
          <a:p>
            <a:pPr algn="ctr"/>
            <a:r>
              <a:rPr lang="ru-RU" sz="1600" dirty="0"/>
              <a:t>разрешений на добычу  (вылов) водных </a:t>
            </a:r>
            <a:r>
              <a:rPr lang="ru-RU" sz="1600" dirty="0" smtClean="0"/>
              <a:t>биоресурсов</a:t>
            </a:r>
          </a:p>
          <a:p>
            <a:pPr algn="ctr"/>
            <a:endParaRPr lang="ru-RU" sz="1600" dirty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Внесено </a:t>
            </a:r>
            <a:r>
              <a:rPr lang="ru-RU" sz="1600" dirty="0"/>
              <a:t>7174</a:t>
            </a:r>
          </a:p>
          <a:p>
            <a:pPr algn="ctr"/>
            <a:r>
              <a:rPr lang="ru-RU" sz="1600" dirty="0"/>
              <a:t> изменений в выданные разрешения</a:t>
            </a:r>
          </a:p>
          <a:p>
            <a:r>
              <a:rPr lang="ru-RU" sz="1600" dirty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57368" y="2113936"/>
            <a:ext cx="3608438" cy="4522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200" dirty="0" smtClean="0"/>
              <a:t>В Российской Федерации сертификация касается продукции компаний, </a:t>
            </a:r>
          </a:p>
          <a:p>
            <a:pPr algn="ctr"/>
            <a:r>
              <a:rPr lang="ru-RU" sz="1200" dirty="0" smtClean="0"/>
              <a:t>осуществляющих экспорт морской рыбопродукции в страны Европейского сообщества.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1600" dirty="0" smtClean="0"/>
              <a:t>В 2016 году подтверждено</a:t>
            </a:r>
          </a:p>
          <a:p>
            <a:pPr algn="ctr"/>
            <a:r>
              <a:rPr lang="ru-RU" sz="1600" dirty="0" smtClean="0"/>
              <a:t> 2530 сертификатов на 924136, 3 тонн рыбопродукции, в том числе:</a:t>
            </a:r>
          </a:p>
          <a:p>
            <a:pPr algn="just"/>
            <a:endParaRPr lang="ru-RU" sz="14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dirty="0" smtClean="0"/>
              <a:t>Дальневосточный рыбохозяйственный бассейн 1092 сертификатов на 704473,1 тонн рыбопродукции;</a:t>
            </a:r>
          </a:p>
          <a:p>
            <a:pPr algn="ctr"/>
            <a:endParaRPr lang="ru-RU" sz="14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dirty="0" smtClean="0"/>
              <a:t>Северный рыбохозяйственный бассейн 1383 сертификатов на 219515, 97 тонн;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400" dirty="0" smtClean="0"/>
              <a:t>Западный рыбохозяйственный бассейн 55 сертификатов на 183,3 тонны рыбопродукции.</a:t>
            </a:r>
          </a:p>
          <a:p>
            <a:pPr algn="ctr"/>
            <a:endParaRPr lang="ru-RU" sz="16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70606" y="2113936"/>
            <a:ext cx="3628104" cy="4522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x-none" sz="1200" dirty="0"/>
              <a:t>В </a:t>
            </a:r>
            <a:r>
              <a:rPr lang="en-US" sz="1200" dirty="0" smtClean="0"/>
              <a:t>I </a:t>
            </a:r>
            <a:r>
              <a:rPr lang="ru-RU" sz="1200" dirty="0" smtClean="0"/>
              <a:t>полугодии </a:t>
            </a:r>
            <a:r>
              <a:rPr lang="x-none" sz="1200" dirty="0" smtClean="0"/>
              <a:t>201</a:t>
            </a:r>
            <a:r>
              <a:rPr lang="ru-RU" sz="1200" dirty="0"/>
              <a:t>6</a:t>
            </a:r>
            <a:r>
              <a:rPr lang="x-none" sz="1200" dirty="0"/>
              <a:t> </a:t>
            </a:r>
            <a:r>
              <a:rPr lang="x-none" sz="1200" dirty="0" smtClean="0"/>
              <a:t>год</a:t>
            </a:r>
            <a:r>
              <a:rPr lang="ru-RU" sz="1200" dirty="0" smtClean="0"/>
              <a:t>а</a:t>
            </a:r>
            <a:r>
              <a:rPr lang="x-none" sz="1200" dirty="0" smtClean="0"/>
              <a:t>  </a:t>
            </a:r>
            <a:r>
              <a:rPr lang="x-none" sz="1200" dirty="0"/>
              <a:t>обработан</a:t>
            </a:r>
            <a:r>
              <a:rPr lang="ru-RU" sz="1200" dirty="0"/>
              <a:t>о </a:t>
            </a:r>
            <a:r>
              <a:rPr lang="ru-RU" sz="1200" b="1" dirty="0"/>
              <a:t>601</a:t>
            </a:r>
            <a:r>
              <a:rPr lang="ru-RU" sz="1200" dirty="0"/>
              <a:t> </a:t>
            </a:r>
            <a:r>
              <a:rPr lang="x-none" sz="1200" dirty="0"/>
              <a:t>формуляр, поступивших от контрольных органов </a:t>
            </a:r>
            <a:r>
              <a:rPr lang="ru-RU" sz="1200" dirty="0"/>
              <a:t>семи </a:t>
            </a:r>
            <a:r>
              <a:rPr lang="x-none" sz="1200" dirty="0"/>
              <a:t>иностранных </a:t>
            </a:r>
            <a:r>
              <a:rPr lang="x-none" sz="1200" dirty="0" smtClean="0"/>
              <a:t>государств</a:t>
            </a:r>
            <a:r>
              <a:rPr lang="ru-RU" sz="1200" dirty="0" smtClean="0"/>
              <a:t>: Дания</a:t>
            </a:r>
            <a:r>
              <a:rPr lang="ru-RU" sz="1200" dirty="0"/>
              <a:t>, </a:t>
            </a:r>
            <a:r>
              <a:rPr lang="x-none" sz="1200" dirty="0"/>
              <a:t>Исландия, Испания, Канада, Норвегия, Фарерские острова</a:t>
            </a:r>
            <a:r>
              <a:rPr lang="ru-RU" sz="1200" dirty="0"/>
              <a:t>, </a:t>
            </a:r>
            <a:r>
              <a:rPr lang="ru-RU" sz="1200" dirty="0" smtClean="0"/>
              <a:t>Нидерланды.</a:t>
            </a:r>
            <a:r>
              <a:rPr lang="x-none" sz="1200" dirty="0"/>
              <a:t> </a:t>
            </a:r>
            <a:endParaRPr lang="ru-RU" sz="1200" dirty="0" smtClean="0"/>
          </a:p>
          <a:p>
            <a:pPr indent="457200" algn="just"/>
            <a:r>
              <a:rPr lang="ru-RU" sz="1200" dirty="0" smtClean="0"/>
              <a:t>П</a:t>
            </a:r>
            <a:r>
              <a:rPr lang="x-none" sz="1200" dirty="0" smtClean="0"/>
              <a:t>роизведена </a:t>
            </a:r>
            <a:r>
              <a:rPr lang="x-none" sz="1200" dirty="0"/>
              <a:t>проверка законности вылова исходя из анализа и сопоставления информации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x-none" sz="1200" dirty="0" smtClean="0"/>
              <a:t>о </a:t>
            </a:r>
            <a:r>
              <a:rPr lang="x-none" sz="1200" dirty="0"/>
              <a:t>выданных разрешениях на добычу (вылов) водных </a:t>
            </a:r>
            <a:r>
              <a:rPr lang="x-none" sz="1200" dirty="0" smtClean="0"/>
              <a:t>биоресурсов,</a:t>
            </a:r>
            <a:r>
              <a:rPr lang="ru-RU" sz="1200" dirty="0" smtClean="0"/>
              <a:t> </a:t>
            </a:r>
            <a:r>
              <a:rPr lang="x-none" sz="1200" dirty="0" smtClean="0"/>
              <a:t>данных </a:t>
            </a:r>
            <a:r>
              <a:rPr lang="x-none" sz="1200" dirty="0"/>
              <a:t>спутникового позиционирования судов с использованием возможностей отраслевой системы мониторинга водных биологических ресурсов, наблюдения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x-none" sz="1200" dirty="0" smtClean="0"/>
              <a:t>и </a:t>
            </a:r>
            <a:r>
              <a:rPr lang="x-none" sz="1200" dirty="0"/>
              <a:t>контроля за деятельностью промысловых судов,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x-none" sz="1200" dirty="0" smtClean="0"/>
              <a:t>а </a:t>
            </a:r>
            <a:r>
              <a:rPr lang="x-none" sz="1200" dirty="0"/>
              <a:t>также периодической информации о результатах промысла, представляемой капитанами судов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x-none" sz="1200" dirty="0" smtClean="0"/>
              <a:t>и </a:t>
            </a:r>
            <a:r>
              <a:rPr lang="x-none" sz="1200" dirty="0"/>
              <a:t>судовладельцами. </a:t>
            </a:r>
            <a:endParaRPr lang="ru-RU" sz="1200" dirty="0" smtClean="0"/>
          </a:p>
          <a:p>
            <a:pPr indent="457200" algn="just"/>
            <a:r>
              <a:rPr lang="x-none" sz="1200" dirty="0" smtClean="0"/>
              <a:t>По </a:t>
            </a:r>
            <a:r>
              <a:rPr lang="x-none" sz="1200" dirty="0"/>
              <a:t>результатам обработки направлены согласования выгрузок российскими судами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x-none" sz="1200" dirty="0" smtClean="0"/>
              <a:t>в </a:t>
            </a:r>
            <a:r>
              <a:rPr lang="x-none" sz="1200" dirty="0"/>
              <a:t>иностранных портах по </a:t>
            </a:r>
            <a:r>
              <a:rPr lang="ru-RU" sz="1200" b="1" dirty="0"/>
              <a:t>598</a:t>
            </a:r>
            <a:r>
              <a:rPr lang="x-none" sz="1200" dirty="0"/>
              <a:t> формуляр</a:t>
            </a:r>
            <a:r>
              <a:rPr lang="ru-RU" sz="1200" dirty="0" err="1"/>
              <a:t>ам</a:t>
            </a:r>
            <a:r>
              <a:rPr lang="x-none" sz="1200" dirty="0"/>
              <a:t> на общий объем </a:t>
            </a:r>
            <a:r>
              <a:rPr lang="ru-RU" sz="1200" dirty="0"/>
              <a:t>2</a:t>
            </a:r>
            <a:r>
              <a:rPr lang="ru-RU" sz="1200" b="1" dirty="0"/>
              <a:t>81475,67</a:t>
            </a:r>
            <a:r>
              <a:rPr lang="ru-RU" sz="1200" dirty="0"/>
              <a:t> </a:t>
            </a:r>
            <a:r>
              <a:rPr lang="x-none" sz="1200" dirty="0"/>
              <a:t>тонн рыбопродукции), все согласования направлены иностранным органам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x-none" sz="1200" dirty="0" smtClean="0"/>
              <a:t>с </a:t>
            </a:r>
            <a:r>
              <a:rPr lang="x-none" sz="1200" dirty="0"/>
              <a:t>соблюдением установленных сроков (72 часа).</a:t>
            </a:r>
            <a:endParaRPr lang="ru-RU" sz="1200" dirty="0"/>
          </a:p>
          <a:p>
            <a:pPr indent="457200" algn="just"/>
            <a:r>
              <a:rPr lang="ru-RU" sz="1200" dirty="0"/>
              <a:t>Отказано в подтверждении 3 формуляров.</a:t>
            </a:r>
          </a:p>
          <a:p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9984658" y="52012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322147" cy="16002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+mn-lt"/>
              </a:rPr>
              <a:t>Выполнение международных обязательств Российской Федерации в области предупреждения незаконного, </a:t>
            </a:r>
            <a:br>
              <a:rPr lang="ru-RU" sz="1600" b="1" dirty="0">
                <a:solidFill>
                  <a:srgbClr val="0070C0"/>
                </a:solidFill>
                <a:latin typeface="+mn-lt"/>
              </a:rPr>
            </a:br>
            <a:r>
              <a:rPr lang="ru-RU" sz="1600" b="1" dirty="0">
                <a:solidFill>
                  <a:srgbClr val="0070C0"/>
                </a:solidFill>
                <a:latin typeface="+mn-lt"/>
              </a:rPr>
              <a:t>несообщаемого и нерегулируемого промысла водных биоресурсов.</a:t>
            </a:r>
            <a:br>
              <a:rPr lang="ru-RU" sz="1600" b="1" dirty="0">
                <a:solidFill>
                  <a:srgbClr val="0070C0"/>
                </a:solidFill>
                <a:latin typeface="+mn-lt"/>
              </a:rPr>
            </a:br>
            <a:endParaRPr lang="ru-RU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30407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1700" b="1" dirty="0">
                <a:solidFill>
                  <a:srgbClr val="0070C0"/>
                </a:solidFill>
              </a:rPr>
              <a:t>Реализация Соглашения между Правительством Российской Федерации и Правительством Республики Корея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endParaRPr lang="ru-RU" sz="1700" dirty="0" smtClean="0">
              <a:solidFill>
                <a:srgbClr val="0070C0"/>
              </a:solidFill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70C0"/>
                </a:solidFill>
              </a:rPr>
              <a:t>В </a:t>
            </a:r>
            <a:r>
              <a:rPr lang="ru-RU" sz="1900" dirty="0">
                <a:solidFill>
                  <a:srgbClr val="0070C0"/>
                </a:solidFill>
              </a:rPr>
              <a:t>результате реализации в 2016 году Соглашения между Правительством Российской Федерации и Правительством Республики Корея о сотрудничестве в области предупреждения незаконного, несообщаемого </a:t>
            </a:r>
            <a:r>
              <a:rPr lang="ru-RU" sz="1900" dirty="0" smtClean="0">
                <a:solidFill>
                  <a:srgbClr val="0070C0"/>
                </a:solidFill>
              </a:rPr>
              <a:t>и нерегулируем-ого </a:t>
            </a:r>
            <a:r>
              <a:rPr lang="ru-RU" sz="1900" dirty="0">
                <a:solidFill>
                  <a:srgbClr val="0070C0"/>
                </a:solidFill>
              </a:rPr>
              <a:t>промысла живых морских ресурсов от 22 декабря 2009 года подтверждена законность происхождения 16641,89 тонн рыбной продукции произведенной на российских судах и доставленной в порты Республики Корея</a:t>
            </a:r>
            <a:r>
              <a:rPr lang="ru-RU" sz="1900" dirty="0" smtClean="0">
                <a:solidFill>
                  <a:srgbClr val="0070C0"/>
                </a:solidFill>
              </a:rPr>
              <a:t>.</a:t>
            </a:r>
          </a:p>
          <a:p>
            <a:pPr indent="457200" algn="just">
              <a:spcBef>
                <a:spcPts val="0"/>
              </a:spcBef>
            </a:pPr>
            <a:endParaRPr lang="ru-RU" sz="1500" b="1" dirty="0" smtClean="0">
              <a:solidFill>
                <a:srgbClr val="0070C0"/>
              </a:solidFill>
            </a:endParaRPr>
          </a:p>
          <a:p>
            <a:pPr indent="457200" algn="ctr">
              <a:spcBef>
                <a:spcPts val="0"/>
              </a:spcBef>
            </a:pPr>
            <a:r>
              <a:rPr lang="ru-RU" sz="1700" b="1" dirty="0" smtClean="0">
                <a:solidFill>
                  <a:srgbClr val="0070C0"/>
                </a:solidFill>
              </a:rPr>
              <a:t>Реализация </a:t>
            </a:r>
            <a:r>
              <a:rPr lang="ru-RU" sz="1700" b="1" dirty="0">
                <a:solidFill>
                  <a:srgbClr val="0070C0"/>
                </a:solidFill>
              </a:rPr>
              <a:t>Соглашения </a:t>
            </a:r>
            <a:r>
              <a:rPr lang="ru-RU" sz="1700" b="1" dirty="0" smtClean="0">
                <a:solidFill>
                  <a:srgbClr val="0070C0"/>
                </a:solidFill>
              </a:rPr>
              <a:t>между Правительством </a:t>
            </a:r>
            <a:r>
              <a:rPr lang="ru-RU" sz="1700" b="1" dirty="0">
                <a:solidFill>
                  <a:srgbClr val="0070C0"/>
                </a:solidFill>
              </a:rPr>
              <a:t>Российской Федерации и </a:t>
            </a:r>
            <a:r>
              <a:rPr lang="ru-RU" sz="1700" b="1" dirty="0" smtClean="0">
                <a:solidFill>
                  <a:srgbClr val="0070C0"/>
                </a:solidFill>
              </a:rPr>
              <a:t>КНДР</a:t>
            </a:r>
          </a:p>
          <a:p>
            <a:pPr indent="457200" algn="ctr">
              <a:spcBef>
                <a:spcPts val="0"/>
              </a:spcBef>
            </a:pPr>
            <a:endParaRPr lang="ru-RU" dirty="0">
              <a:solidFill>
                <a:srgbClr val="0070C0"/>
              </a:solidFill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70C0"/>
                </a:solidFill>
              </a:rPr>
              <a:t>По </a:t>
            </a:r>
            <a:r>
              <a:rPr lang="ru-RU" sz="1900" dirty="0">
                <a:solidFill>
                  <a:srgbClr val="0070C0"/>
                </a:solidFill>
              </a:rPr>
              <a:t>результатам вступившего в силу межправительственного соглашения между Российской Федерацией и КНДР по противодействию ННН-промыслу, путем введения сертификации на уловы крабов, как вывозимых с территории Российской Федерации, так и ввозимых на территорию Российской </a:t>
            </a:r>
            <a:r>
              <a:rPr lang="ru-RU" sz="1900" dirty="0" smtClean="0">
                <a:solidFill>
                  <a:srgbClr val="0070C0"/>
                </a:solidFill>
              </a:rPr>
              <a:t>Федерации.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solidFill>
                  <a:srgbClr val="0070C0"/>
                </a:solidFill>
              </a:rPr>
              <a:t>Всего подтверждена законность происхождения </a:t>
            </a:r>
            <a:r>
              <a:rPr lang="ru-RU" sz="1900" b="1" dirty="0" smtClean="0">
                <a:solidFill>
                  <a:srgbClr val="0070C0"/>
                </a:solidFill>
              </a:rPr>
              <a:t>23,7 </a:t>
            </a:r>
            <a:r>
              <a:rPr lang="ru-RU" sz="1900" dirty="0" smtClean="0">
                <a:solidFill>
                  <a:srgbClr val="0070C0"/>
                </a:solidFill>
              </a:rPr>
              <a:t>тонны продукции из крабов.</a:t>
            </a:r>
          </a:p>
          <a:p>
            <a:pPr indent="457200" algn="just"/>
            <a:endParaRPr lang="ru-RU" dirty="0">
              <a:solidFill>
                <a:srgbClr val="0070C0"/>
              </a:solidFill>
            </a:endParaRPr>
          </a:p>
          <a:p>
            <a:pPr indent="457200" algn="just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6606" y="752168"/>
            <a:ext cx="485959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Реализация Соглашения между Правительством Российской Федерации и Китайской Народной Республикой</a:t>
            </a:r>
            <a:endParaRPr lang="ru-RU" sz="12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 </a:t>
            </a:r>
            <a:endParaRPr lang="ru-RU" sz="12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ea typeface="Times New Roman" panose="02020603050405020304" pitchFamily="18" charset="0"/>
              </a:rPr>
              <a:t>В рамках вступившего в силу с 1 ноября 2014 года Соглашения между Правительством Российской Федерации и Китайской Народной Республикой по противодействию ННН-промыслу, путем введения сертификации на уловы водных биоресурсов и продукции из них в 2016 году оформлено </a:t>
            </a:r>
            <a:r>
              <a:rPr lang="ru-RU" sz="1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1301</a:t>
            </a:r>
            <a:r>
              <a:rPr lang="ru-RU" sz="1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сертификатов </a:t>
            </a:r>
            <a:r>
              <a:rPr lang="ru-RU" sz="1200" dirty="0">
                <a:solidFill>
                  <a:srgbClr val="0070C0"/>
                </a:solidFill>
                <a:ea typeface="Times New Roman" panose="02020603050405020304" pitchFamily="18" charset="0"/>
              </a:rPr>
              <a:t>на </a:t>
            </a: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640366, 3 тонны.</a:t>
            </a:r>
          </a:p>
          <a:p>
            <a:pPr indent="457200" algn="just"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 </a:t>
            </a:r>
          </a:p>
          <a:p>
            <a:pPr indent="457200" algn="ctr">
              <a:spcAft>
                <a:spcPts val="0"/>
              </a:spcAft>
            </a:pPr>
            <a:endParaRPr lang="ru-RU" sz="1200" b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indent="457200" algn="ctr">
              <a:spcAft>
                <a:spcPts val="0"/>
              </a:spcAft>
            </a:pPr>
            <a:r>
              <a:rPr lang="ru-RU" sz="12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Реализация </a:t>
            </a: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Соглашения между </a:t>
            </a:r>
            <a:endParaRPr lang="ru-RU" sz="12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indent="457200" algn="ctr"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Правительством Российской Федерации и Японией</a:t>
            </a:r>
            <a:endParaRPr lang="ru-RU" sz="12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 </a:t>
            </a:r>
            <a:endParaRPr lang="ru-RU" sz="12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ea typeface="Calibri" panose="020F0502020204030204" pitchFamily="34" charset="0"/>
              </a:rPr>
              <a:t>В соответствии с Соглашением между Правительством Российской Федерации и Правительством Японии о сохранении, рациональном использовании, управлении живыми ресурсами в северо-западной части Тихого океана и предотвращении незаконной торговли живыми ресурсами от 8 сентября 2012 г. с</a:t>
            </a:r>
            <a:r>
              <a:rPr lang="ru-RU" sz="1200" dirty="0">
                <a:solidFill>
                  <a:srgbClr val="0070C0"/>
                </a:solidFill>
                <a:ea typeface="Times New Roman" panose="02020603050405020304" pitchFamily="18" charset="0"/>
              </a:rPr>
              <a:t>истема введения сертификации на уловы водных биоресурсов                          и продукции из них вступила в силу с Японией с 10 декабря 2014 года.</a:t>
            </a:r>
          </a:p>
          <a:p>
            <a:pPr indent="457200" algn="just">
              <a:spcAft>
                <a:spcPts val="0"/>
              </a:spcAft>
            </a:pPr>
            <a:r>
              <a:rPr lang="ru-RU" sz="1200" dirty="0">
                <a:solidFill>
                  <a:srgbClr val="0070C0"/>
                </a:solidFill>
                <a:ea typeface="Times New Roman" panose="02020603050405020304" pitchFamily="18" charset="0"/>
              </a:rPr>
              <a:t>В 2016 году оформлено </a:t>
            </a:r>
            <a:r>
              <a:rPr lang="ru-RU" sz="1200" i="1" dirty="0">
                <a:solidFill>
                  <a:srgbClr val="0070C0"/>
                </a:solidFill>
                <a:ea typeface="Times New Roman" panose="02020603050405020304" pitchFamily="18" charset="0"/>
              </a:rPr>
              <a:t>29</a:t>
            </a:r>
            <a:r>
              <a:rPr lang="ru-RU" sz="1200" dirty="0">
                <a:solidFill>
                  <a:srgbClr val="0070C0"/>
                </a:solidFill>
                <a:ea typeface="Times New Roman" panose="02020603050405020304" pitchFamily="18" charset="0"/>
              </a:rPr>
              <a:t> сертификатов на </a:t>
            </a:r>
            <a:r>
              <a:rPr lang="ru-RU" sz="1200" b="1" dirty="0">
                <a:solidFill>
                  <a:srgbClr val="0070C0"/>
                </a:solidFill>
                <a:ea typeface="Times New Roman" panose="02020603050405020304" pitchFamily="18" charset="0"/>
              </a:rPr>
              <a:t>993,156 </a:t>
            </a:r>
            <a:r>
              <a:rPr lang="ru-RU" sz="12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тонн </a:t>
            </a:r>
            <a:r>
              <a:rPr lang="ru-RU" sz="1200" dirty="0">
                <a:solidFill>
                  <a:srgbClr val="0070C0"/>
                </a:solidFill>
                <a:ea typeface="Times New Roman" panose="02020603050405020304" pitchFamily="18" charset="0"/>
              </a:rPr>
              <a:t>краба</a:t>
            </a:r>
            <a:r>
              <a:rPr lang="ru-RU" sz="1200" dirty="0">
                <a:solidFill>
                  <a:srgbClr val="0070C0"/>
                </a:solidFill>
                <a:ea typeface="Calibri" panose="020F0502020204030204" pitchFamily="34" charset="0"/>
              </a:rPr>
              <a:t>.</a:t>
            </a:r>
            <a:endParaRPr lang="ru-RU" sz="1200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0114" y="1628070"/>
            <a:ext cx="5802086" cy="48598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3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Приказ «О распределении квот добычи (вылова) водных биоресурсов в районах действия международных договоров по видам рыболовства» от 3 декабря 2015 г. №897  (район регулирования НАФО)  </a:t>
            </a:r>
            <a:r>
              <a:rPr lang="ru-RU" sz="4800" b="1" u="sng" dirty="0" smtClean="0">
                <a:solidFill>
                  <a:srgbClr val="0070C0"/>
                </a:solidFill>
              </a:rPr>
              <a:t>ВНЕСЕНЫ ИЗМЕНЕНИЯ:</a:t>
            </a:r>
          </a:p>
          <a:p>
            <a:pPr marL="0" indent="0">
              <a:buNone/>
            </a:pPr>
            <a:endParaRPr lang="ru-RU" sz="4800" b="1" u="sng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 smtClean="0">
                <a:solidFill>
                  <a:srgbClr val="0070C0"/>
                </a:solidFill>
              </a:rPr>
              <a:t>Приказ от 11 марта 2016 г.№ 174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(утверждена окончательная квота путассу в районе регулирования НЕАФК).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 smtClean="0">
                <a:solidFill>
                  <a:srgbClr val="0070C0"/>
                </a:solidFill>
              </a:rPr>
              <a:t>Приказ от 06 апреля 2016 г. № 240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(дополнено приложение по району регулирования ЮТО).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 smtClean="0">
                <a:solidFill>
                  <a:srgbClr val="0070C0"/>
                </a:solidFill>
              </a:rPr>
              <a:t>Приказ от 14 апреля 2016 г. № 268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(установлена квота скумбрии в районе регулирования НЕАФК,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а также возможность осваивать до 25 % от квоты путассу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в НЕАФК в рыболовной зоне Фарерских островов).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 smtClean="0">
                <a:solidFill>
                  <a:srgbClr val="0070C0"/>
                </a:solidFill>
              </a:rPr>
              <a:t>Приказ от 4 мая 2016 г. № 318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 (установлена окончательная квота сельди в НЭЗ).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 smtClean="0">
                <a:solidFill>
                  <a:srgbClr val="0070C0"/>
                </a:solidFill>
              </a:rPr>
              <a:t>Приказ от 23 мая 2016 г. № 375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(передача Исландией 1500 тонн путассу в районе регулирования НЕАФК из своей квоты).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800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300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Приказ «О </a:t>
            </a:r>
            <a:r>
              <a:rPr lang="ru-RU" sz="4800" b="1" dirty="0">
                <a:solidFill>
                  <a:srgbClr val="0070C0"/>
                </a:solidFill>
              </a:rPr>
              <a:t>распределении квот добычи (вылова) водных биологических ресурсов для российской Федерации в районах действия международных договоров российской Федерации в области рыболовства и сохранения водных биологических ресурсов </a:t>
            </a:r>
            <a:r>
              <a:rPr lang="ru-RU" sz="4800" b="1" dirty="0" smtClean="0">
                <a:solidFill>
                  <a:srgbClr val="0070C0"/>
                </a:solidFill>
              </a:rPr>
              <a:t> в </a:t>
            </a:r>
            <a:r>
              <a:rPr lang="ru-RU" sz="4800" b="1" dirty="0">
                <a:solidFill>
                  <a:srgbClr val="0070C0"/>
                </a:solidFill>
              </a:rPr>
              <a:t>экономической зоне Норвегии на 2016 год по пользователям Российской </a:t>
            </a:r>
            <a:r>
              <a:rPr lang="ru-RU" sz="4800" b="1" dirty="0" smtClean="0">
                <a:solidFill>
                  <a:srgbClr val="0070C0"/>
                </a:solidFill>
              </a:rPr>
              <a:t>Федерации»  </a:t>
            </a:r>
            <a:r>
              <a:rPr lang="ru-RU" sz="4800" dirty="0" smtClean="0">
                <a:solidFill>
                  <a:srgbClr val="0070C0"/>
                </a:solidFill>
              </a:rPr>
              <a:t>от 25 декабря 2015 г. № 988 </a:t>
            </a:r>
            <a:r>
              <a:rPr lang="ru-RU" sz="4800" b="1" u="sng" dirty="0" smtClean="0">
                <a:solidFill>
                  <a:srgbClr val="0070C0"/>
                </a:solidFill>
              </a:rPr>
              <a:t>ВНЕСЕНЫ ИЗМЕНЕНИЯ: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4800" b="1" u="sng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 smtClean="0">
                <a:solidFill>
                  <a:srgbClr val="0070C0"/>
                </a:solidFill>
              </a:rPr>
              <a:t>Приказ от 4 мая 2016 г. № 319 (распределена окончательная квота сельди  в НЭЗ).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52601"/>
            <a:ext cx="5649686" cy="473528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1900" b="1" dirty="0">
                <a:solidFill>
                  <a:srgbClr val="0070C0"/>
                </a:solidFill>
              </a:rPr>
              <a:t/>
            </a:r>
            <a:br>
              <a:rPr lang="ru-RU" sz="1900" b="1" dirty="0">
                <a:solidFill>
                  <a:srgbClr val="0070C0"/>
                </a:solidFill>
              </a:rPr>
            </a:br>
            <a:r>
              <a:rPr lang="ru-RU" sz="4800" b="1" dirty="0">
                <a:solidFill>
                  <a:srgbClr val="0070C0"/>
                </a:solidFill>
              </a:rPr>
              <a:t>Приказ Росрыболовства от 09.12.2015 N 917 (ред. от 29.01.2016) </a:t>
            </a:r>
            <a:r>
              <a:rPr lang="ru-RU" sz="4800" b="1" dirty="0" smtClean="0">
                <a:solidFill>
                  <a:srgbClr val="0070C0"/>
                </a:solidFill>
              </a:rPr>
              <a:t/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«О </a:t>
            </a:r>
            <a:r>
              <a:rPr lang="ru-RU" sz="4800" b="1" dirty="0">
                <a:solidFill>
                  <a:srgbClr val="0070C0"/>
                </a:solidFill>
              </a:rPr>
              <a:t>распределении квот добычи (вылова) водных биологических ресурсов для Российской Федерации в районах действия международных договоров Российской Федерации в области рыболовства и сохранения водных биологических ресурсов в районе действия НАФО на 2016 год по пользователям Российской </a:t>
            </a:r>
            <a:r>
              <a:rPr lang="ru-RU" sz="4800" b="1" dirty="0" smtClean="0">
                <a:solidFill>
                  <a:srgbClr val="0070C0"/>
                </a:solidFill>
              </a:rPr>
              <a:t>Федерации». </a:t>
            </a:r>
          </a:p>
          <a:p>
            <a:pPr marL="0" indent="0" algn="just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Приказ Росрыболовства от 25.12.2015 N 989 (ред. от 23.05.2016)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«О распределении квот добычи (вылова) водных биологических ресурсов для Российской Федерации в районах действия международных договоров Российской Федерации в области рыболовства и сохранения водных биологических ресурсов в районе регулирования НЕАФК на 2016 год по пользователям Российской Федерации»  </a:t>
            </a:r>
            <a:r>
              <a:rPr lang="ru-RU" sz="4800" b="1" u="sng" dirty="0" smtClean="0">
                <a:solidFill>
                  <a:srgbClr val="0070C0"/>
                </a:solidFill>
              </a:rPr>
              <a:t>ВНЕСЕНЫ ИЗМЕНЕНИЯ:</a:t>
            </a:r>
          </a:p>
          <a:p>
            <a:pPr marL="0" indent="0" algn="just">
              <a:buNone/>
            </a:pPr>
            <a:endParaRPr lang="ru-RU" sz="4800" b="1" u="sng" dirty="0">
              <a:solidFill>
                <a:srgbClr val="0070C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 smtClean="0">
                <a:solidFill>
                  <a:srgbClr val="0070C0"/>
                </a:solidFill>
              </a:rPr>
              <a:t>Приказ от 11 марта 2016 г. №175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(распределена окончательная квота </a:t>
            </a:r>
            <a:r>
              <a:rPr lang="ru-RU" sz="4800" dirty="0">
                <a:solidFill>
                  <a:srgbClr val="0070C0"/>
                </a:solidFill>
              </a:rPr>
              <a:t>путассу в районе регулирования </a:t>
            </a:r>
            <a:r>
              <a:rPr lang="ru-RU" sz="4800" dirty="0" smtClean="0">
                <a:solidFill>
                  <a:srgbClr val="0070C0"/>
                </a:solidFill>
              </a:rPr>
              <a:t>НЕАФК).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>
                <a:solidFill>
                  <a:srgbClr val="0070C0"/>
                </a:solidFill>
              </a:rPr>
              <a:t>Приказ от 14 апреля 2016 г. № </a:t>
            </a:r>
            <a:r>
              <a:rPr lang="ru-RU" sz="4800" dirty="0" smtClean="0">
                <a:solidFill>
                  <a:srgbClr val="0070C0"/>
                </a:solidFill>
              </a:rPr>
              <a:t>269 </a:t>
            </a:r>
            <a:endParaRPr lang="ru-RU" sz="4800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(распределена </a:t>
            </a:r>
            <a:r>
              <a:rPr lang="ru-RU" sz="4800" dirty="0">
                <a:solidFill>
                  <a:srgbClr val="0070C0"/>
                </a:solidFill>
              </a:rPr>
              <a:t>квота скумбрии в районе регулирования НЕАФК, </a:t>
            </a:r>
            <a:r>
              <a:rPr lang="ru-RU" sz="4800" dirty="0" smtClean="0">
                <a:solidFill>
                  <a:srgbClr val="0070C0"/>
                </a:solidFill>
              </a:rPr>
              <a:t>а </a:t>
            </a:r>
            <a:r>
              <a:rPr lang="ru-RU" sz="4800" dirty="0">
                <a:solidFill>
                  <a:srgbClr val="0070C0"/>
                </a:solidFill>
              </a:rPr>
              <a:t>также </a:t>
            </a:r>
            <a:r>
              <a:rPr lang="ru-RU" sz="4800" dirty="0" smtClean="0">
                <a:solidFill>
                  <a:srgbClr val="0070C0"/>
                </a:solidFill>
              </a:rPr>
              <a:t>добавлена сноска о возможности </a:t>
            </a:r>
            <a:r>
              <a:rPr lang="ru-RU" sz="4800" dirty="0">
                <a:solidFill>
                  <a:srgbClr val="0070C0"/>
                </a:solidFill>
              </a:rPr>
              <a:t>осваивать до 25 % от квоты путассу </a:t>
            </a:r>
            <a:r>
              <a:rPr lang="ru-RU" sz="4800" dirty="0" smtClean="0">
                <a:solidFill>
                  <a:srgbClr val="0070C0"/>
                </a:solidFill>
              </a:rPr>
              <a:t>в </a:t>
            </a:r>
            <a:r>
              <a:rPr lang="ru-RU" sz="4800" dirty="0">
                <a:solidFill>
                  <a:srgbClr val="0070C0"/>
                </a:solidFill>
              </a:rPr>
              <a:t>НЕАФК в рыболовной зоне Фарерских островов</a:t>
            </a:r>
            <a:r>
              <a:rPr lang="ru-RU" sz="4800" dirty="0" smtClean="0">
                <a:solidFill>
                  <a:srgbClr val="0070C0"/>
                </a:solidFill>
              </a:rPr>
              <a:t>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8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800" dirty="0">
                <a:solidFill>
                  <a:srgbClr val="0070C0"/>
                </a:solidFill>
              </a:rPr>
              <a:t>Приказ от 23 мая 2016 г. № </a:t>
            </a:r>
            <a:r>
              <a:rPr lang="ru-RU" sz="4800" dirty="0" smtClean="0">
                <a:solidFill>
                  <a:srgbClr val="0070C0"/>
                </a:solidFill>
              </a:rPr>
              <a:t>376 </a:t>
            </a:r>
            <a:endParaRPr lang="ru-RU" sz="4800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(</a:t>
            </a:r>
            <a:r>
              <a:rPr lang="ru-RU" sz="4800" dirty="0">
                <a:solidFill>
                  <a:srgbClr val="0070C0"/>
                </a:solidFill>
              </a:rPr>
              <a:t>распределена окончательная квота путассу в районе регулирования </a:t>
            </a:r>
            <a:r>
              <a:rPr lang="ru-RU" sz="4800" dirty="0" smtClean="0">
                <a:solidFill>
                  <a:srgbClr val="0070C0"/>
                </a:solidFill>
              </a:rPr>
              <a:t>НЕАФК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 с учетом добавки Исландии).</a:t>
            </a:r>
            <a:endParaRPr lang="ru-RU" sz="4800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48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4800" dirty="0"/>
              <a:t/>
            </a:r>
            <a:br>
              <a:rPr lang="ru-RU" sz="4800" dirty="0"/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427742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70C0"/>
                </a:solidFill>
              </a:rPr>
              <a:t>	</a:t>
            </a:r>
            <a:r>
              <a:rPr lang="ru-RU" sz="1600" b="1" dirty="0" smtClean="0">
                <a:solidFill>
                  <a:srgbClr val="0070C0"/>
                </a:solidFill>
              </a:rPr>
              <a:t>В </a:t>
            </a:r>
            <a:r>
              <a:rPr lang="ru-RU" sz="1600" b="1" dirty="0">
                <a:solidFill>
                  <a:srgbClr val="0070C0"/>
                </a:solidFill>
              </a:rPr>
              <a:t>целях реализации прав российских пользователей водными биоресурсами на их добычу (вылов) 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с учетом законодательства Российской Федерации и международных договоренностей в сфере рыболовства </a:t>
            </a:r>
            <a:r>
              <a:rPr lang="ru-RU" sz="1600" b="1" dirty="0" smtClean="0">
                <a:solidFill>
                  <a:srgbClr val="0070C0"/>
                </a:solidFill>
              </a:rPr>
              <a:t/>
            </a:r>
            <a:br>
              <a:rPr lang="ru-RU" sz="1600" b="1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в </a:t>
            </a:r>
            <a:r>
              <a:rPr lang="en-US" sz="1600" b="1" dirty="0">
                <a:solidFill>
                  <a:srgbClr val="0070C0"/>
                </a:solidFill>
              </a:rPr>
              <a:t>I </a:t>
            </a:r>
            <a:r>
              <a:rPr lang="ru-RU" sz="1600" b="1" dirty="0">
                <a:solidFill>
                  <a:srgbClr val="0070C0"/>
                </a:solidFill>
              </a:rPr>
              <a:t>полугодие 2016 года подготовлены </a:t>
            </a:r>
            <a:r>
              <a:rPr lang="ru-RU" sz="1600" b="1" dirty="0" smtClean="0">
                <a:solidFill>
                  <a:srgbClr val="0070C0"/>
                </a:solidFill>
              </a:rPr>
              <a:t>следующие </a:t>
            </a:r>
            <a:r>
              <a:rPr lang="ru-RU" sz="1600" b="1" dirty="0">
                <a:solidFill>
                  <a:srgbClr val="0070C0"/>
                </a:solidFill>
              </a:rPr>
              <a:t>приказы и распоряжения Федерального агентства по рыболовству:</a:t>
            </a:r>
          </a:p>
          <a:p>
            <a:pPr algn="ctr"/>
            <a:endParaRPr lang="ru-RU" sz="16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6946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+mn-lt"/>
              </a:rPr>
              <a:t>В целях реализации прав российских пользователей водными биоресурсами на их добычу (вылов) </a:t>
            </a:r>
            <a:br>
              <a:rPr lang="ru-RU" sz="1600" b="1" dirty="0">
                <a:solidFill>
                  <a:srgbClr val="0070C0"/>
                </a:solidFill>
                <a:latin typeface="+mn-lt"/>
              </a:rPr>
            </a:br>
            <a:r>
              <a:rPr lang="ru-RU" sz="1600" b="1" dirty="0">
                <a:solidFill>
                  <a:srgbClr val="0070C0"/>
                </a:solidFill>
                <a:latin typeface="+mn-lt"/>
              </a:rPr>
              <a:t>с учетом законодательства Российской Федерации и международных договоренностей в сфере рыболовства </a:t>
            </a:r>
            <a:br>
              <a:rPr lang="ru-RU" sz="1600" b="1" dirty="0">
                <a:solidFill>
                  <a:srgbClr val="0070C0"/>
                </a:solidFill>
                <a:latin typeface="+mn-lt"/>
              </a:rPr>
            </a:br>
            <a:r>
              <a:rPr lang="ru-RU" sz="1600" b="1" dirty="0">
                <a:solidFill>
                  <a:srgbClr val="0070C0"/>
                </a:solidFill>
                <a:latin typeface="+mn-lt"/>
              </a:rPr>
              <a:t>в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I </a:t>
            </a:r>
            <a:r>
              <a:rPr lang="ru-RU" sz="1600" b="1" dirty="0">
                <a:solidFill>
                  <a:srgbClr val="0070C0"/>
                </a:solidFill>
                <a:latin typeface="+mn-lt"/>
              </a:rPr>
              <a:t>полугодие 2016 года подготовлены следующие приказы и распоряжения Федерального агентства по рыболовству:</a:t>
            </a:r>
            <a:endParaRPr lang="ru-RU" sz="1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344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70C0"/>
                </a:solidFill>
              </a:rPr>
              <a:t>Распоряжение Росрыболовства от 31 мая 2016 г. №24-р «Об организации рыболовства российскими пользователями в соответствии с международными договорами Российской Федерации в соответствии с международными договорами Российской Федерации в районах действия международных договоров Российской Федерации в области рыболовства и сохранения водных биологических ресурсов в 2016 г</a:t>
            </a:r>
            <a:r>
              <a:rPr lang="ru-RU" sz="1600" dirty="0" smtClean="0">
                <a:solidFill>
                  <a:srgbClr val="0070C0"/>
                </a:solidFill>
              </a:rPr>
              <a:t>.».</a:t>
            </a:r>
          </a:p>
          <a:p>
            <a:pPr algn="just"/>
            <a:endParaRPr lang="ru-RU" sz="1600" dirty="0">
              <a:solidFill>
                <a:srgbClr val="0070C0"/>
              </a:solidFill>
            </a:endParaRPr>
          </a:p>
          <a:p>
            <a:pPr algn="just"/>
            <a:r>
              <a:rPr lang="ru-RU" sz="1600" dirty="0">
                <a:solidFill>
                  <a:srgbClr val="0070C0"/>
                </a:solidFill>
              </a:rPr>
              <a:t>Распоряжение Росрыболовства от 11 декабря 2015 г. № 57-р «Об организации рыболовства российскими пользователями в соответствии с международными договорами Российской Федерации в соответствии с международными договорами Российской Федерации в районах действия международных договоров Российской Федерации в области рыболовства и сохранения водных биологических ресурсов в 2016 г.» (признано недействительным</a:t>
            </a:r>
            <a:r>
              <a:rPr lang="ru-RU" sz="1600" dirty="0" smtClean="0">
                <a:solidFill>
                  <a:srgbClr val="0070C0"/>
                </a:solidFill>
              </a:rPr>
              <a:t>).</a:t>
            </a:r>
          </a:p>
          <a:p>
            <a:pPr marL="0" indent="0" algn="just"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70C0"/>
                </a:solidFill>
              </a:rPr>
              <a:t>Распоряжение </a:t>
            </a:r>
            <a:r>
              <a:rPr lang="ru-RU" sz="1600" dirty="0">
                <a:solidFill>
                  <a:srgbClr val="0070C0"/>
                </a:solidFill>
              </a:rPr>
              <a:t>Росрыболовства от 31.05.2016 N 24-р (ред. от 21.06.2016) "Об организации рыболовства российскими пользователями в соответствии с международными договорами Российской Федерации в районах действия международных договоров Российской Федерации в области рыболовства и сохранения водных биологических ресурсов в 2016 г." </a:t>
            </a:r>
            <a:r>
              <a:rPr lang="ru-RU" sz="1600" dirty="0" smtClean="0">
                <a:solidFill>
                  <a:srgbClr val="0070C0"/>
                </a:solidFill>
              </a:rPr>
              <a:t>( добавлена зона КНДР).</a:t>
            </a:r>
            <a:endParaRPr lang="ru-RU" sz="1600" dirty="0">
              <a:solidFill>
                <a:srgbClr val="0070C0"/>
              </a:solidFill>
            </a:endParaRPr>
          </a:p>
          <a:p>
            <a:pPr algn="just"/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23999" y="698090"/>
            <a:ext cx="9144001" cy="1386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</a:t>
            </a:r>
            <a:r>
              <a:rPr lang="ru-RU" dirty="0"/>
              <a:t>Повышение эффективности федерального контроля (надзора) </a:t>
            </a:r>
          </a:p>
          <a:p>
            <a:pPr algn="ctr"/>
            <a:r>
              <a:rPr lang="ru-RU" dirty="0"/>
              <a:t>в области </a:t>
            </a:r>
            <a:r>
              <a:rPr lang="ru-RU" dirty="0" smtClean="0"/>
              <a:t>рыболовства и </a:t>
            </a:r>
            <a:r>
              <a:rPr lang="ru-RU" dirty="0"/>
              <a:t>сохранения водных </a:t>
            </a:r>
            <a:r>
              <a:rPr lang="ru-RU" dirty="0" smtClean="0"/>
              <a:t>биоресурсов.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9432" y="2520746"/>
            <a:ext cx="4277033" cy="774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Механизмы достижения целей и задач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9431" y="3581400"/>
            <a:ext cx="4277034" cy="806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Ключевые объекты </a:t>
            </a:r>
            <a:r>
              <a:rPr lang="ru-RU" dirty="0" smtClean="0"/>
              <a:t>взаимодействия: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9431" y="5014452"/>
            <a:ext cx="4277034" cy="1356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Органы </a:t>
            </a:r>
            <a:r>
              <a:rPr lang="ru-RU" dirty="0"/>
              <a:t>государственной власти, хозяйствующие субъекты Российской Федерации, представители </a:t>
            </a:r>
            <a:r>
              <a:rPr lang="ru-RU" dirty="0" smtClean="0"/>
              <a:t>общественности.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580968" y="4387645"/>
            <a:ext cx="14748" cy="6390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0"/>
          </p:cNvCxnSpPr>
          <p:nvPr/>
        </p:nvCxnSpPr>
        <p:spPr>
          <a:xfrm flipH="1" flipV="1">
            <a:off x="2605550" y="3247104"/>
            <a:ext cx="152398" cy="3342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6174658" y="2782529"/>
            <a:ext cx="5594556" cy="3725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/>
              <a:t>Осуществление территориальными управлениями Росрыболовства необходимого количества рыбоохранных </a:t>
            </a:r>
            <a:r>
              <a:rPr lang="ru-RU" dirty="0" smtClean="0"/>
              <a:t>мероприятий.</a:t>
            </a:r>
            <a:endParaRPr lang="ru-RU" dirty="0"/>
          </a:p>
          <a:p>
            <a:pPr algn="ctr"/>
            <a:r>
              <a:rPr lang="ru-RU" dirty="0"/>
              <a:t> 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/>
              <a:t>Усиление ответственности за нарушение законодательства о </a:t>
            </a:r>
            <a:r>
              <a:rPr lang="ru-RU" dirty="0" smtClean="0"/>
              <a:t>рыболовстве.</a:t>
            </a:r>
            <a:endParaRPr lang="ru-RU" dirty="0"/>
          </a:p>
          <a:p>
            <a:pPr algn="ctr"/>
            <a:r>
              <a:rPr lang="ru-RU" dirty="0"/>
              <a:t> </a:t>
            </a:r>
          </a:p>
        </p:txBody>
      </p:sp>
      <p:cxnSp>
        <p:nvCxnSpPr>
          <p:cNvPr id="27" name="Прямая со стрелкой 26"/>
          <p:cNvCxnSpPr>
            <a:stCxn id="25" idx="1"/>
            <a:endCxn id="7" idx="3"/>
          </p:cNvCxnSpPr>
          <p:nvPr/>
        </p:nvCxnSpPr>
        <p:spPr>
          <a:xfrm flipH="1" flipV="1">
            <a:off x="4896465" y="2907891"/>
            <a:ext cx="1278193" cy="17372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5" idx="1"/>
          </p:cNvCxnSpPr>
          <p:nvPr/>
        </p:nvCxnSpPr>
        <p:spPr>
          <a:xfrm flipH="1">
            <a:off x="4896466" y="4645128"/>
            <a:ext cx="1278192" cy="1130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7" idx="0"/>
            <a:endCxn id="3" idx="2"/>
          </p:cNvCxnSpPr>
          <p:nvPr/>
        </p:nvCxnSpPr>
        <p:spPr>
          <a:xfrm flipV="1">
            <a:off x="2757949" y="2084439"/>
            <a:ext cx="3338051" cy="4363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5" idx="0"/>
            <a:endCxn id="3" idx="2"/>
          </p:cNvCxnSpPr>
          <p:nvPr/>
        </p:nvCxnSpPr>
        <p:spPr>
          <a:xfrm flipH="1" flipV="1">
            <a:off x="6096000" y="2084439"/>
            <a:ext cx="2875936" cy="6980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4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139" y="228548"/>
            <a:ext cx="10617969" cy="6475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70C0"/>
                </a:solidFill>
              </a:rPr>
              <a:t>В рамках федерального государственного контроля (надзора) должностными лицами территориальных управлений  </a:t>
            </a:r>
            <a:r>
              <a:rPr lang="ru-RU" sz="1800" b="1" dirty="0" smtClean="0">
                <a:solidFill>
                  <a:srgbClr val="0070C0"/>
                </a:solidFill>
              </a:rPr>
              <a:t>Федерального агентства по рыболовству по состоянию за </a:t>
            </a:r>
            <a:r>
              <a:rPr lang="en-US" sz="1800" b="1" dirty="0" smtClean="0">
                <a:solidFill>
                  <a:srgbClr val="0070C0"/>
                </a:solidFill>
              </a:rPr>
              <a:t>I</a:t>
            </a:r>
            <a:r>
              <a:rPr lang="ru-RU" sz="1800" b="1" dirty="0" smtClean="0">
                <a:solidFill>
                  <a:srgbClr val="0070C0"/>
                </a:solidFill>
              </a:rPr>
              <a:t> полугодие 2016 года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2138" y="1160204"/>
            <a:ext cx="5294029" cy="3038169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endParaRPr lang="ru-RU" sz="1200" dirty="0">
              <a:solidFill>
                <a:srgbClr val="0070C0"/>
              </a:solidFill>
            </a:endParaRPr>
          </a:p>
          <a:p>
            <a:pPr algn="just"/>
            <a:endParaRPr lang="ru-RU" sz="1200" dirty="0" smtClean="0">
              <a:solidFill>
                <a:srgbClr val="0070C0"/>
              </a:solidFill>
            </a:endParaRPr>
          </a:p>
          <a:p>
            <a:pPr algn="just"/>
            <a:endParaRPr lang="ru-RU" sz="120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endParaRPr lang="ru-RU" sz="4800" b="0" dirty="0"/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just"/>
            <a:endParaRPr lang="ru-RU" sz="4800" b="0" dirty="0" smtClean="0">
              <a:solidFill>
                <a:srgbClr val="0070C0"/>
              </a:solidFill>
            </a:endParaRPr>
          </a:p>
          <a:p>
            <a:pPr algn="just"/>
            <a:endParaRPr lang="ru-RU" sz="4800" b="0" dirty="0">
              <a:solidFill>
                <a:srgbClr val="0070C0"/>
              </a:solidFill>
            </a:endParaRPr>
          </a:p>
          <a:p>
            <a:pPr algn="ctr"/>
            <a:endParaRPr lang="ru-RU" sz="6400" b="0" dirty="0" smtClean="0">
              <a:solidFill>
                <a:srgbClr val="0070C0"/>
              </a:solidFill>
            </a:endParaRPr>
          </a:p>
          <a:p>
            <a:pPr algn="ctr"/>
            <a:endParaRPr lang="ru-RU" sz="6400" b="0" dirty="0">
              <a:solidFill>
                <a:srgbClr val="0070C0"/>
              </a:solidFill>
            </a:endParaRPr>
          </a:p>
          <a:p>
            <a:pPr algn="ctr"/>
            <a:r>
              <a:rPr lang="ru-RU" sz="6400" b="0" dirty="0" smtClean="0">
                <a:solidFill>
                  <a:srgbClr val="0070C0"/>
                </a:solidFill>
              </a:rPr>
              <a:t>Территориальными </a:t>
            </a:r>
            <a:r>
              <a:rPr lang="ru-RU" sz="6400" b="0" dirty="0">
                <a:solidFill>
                  <a:srgbClr val="0070C0"/>
                </a:solidFill>
              </a:rPr>
              <a:t>управлениями </a:t>
            </a:r>
            <a:r>
              <a:rPr lang="ru-RU" sz="6400" b="0" dirty="0" smtClean="0">
                <a:solidFill>
                  <a:srgbClr val="0070C0"/>
                </a:solidFill>
              </a:rPr>
              <a:t>Росрыболовства </a:t>
            </a:r>
          </a:p>
          <a:p>
            <a:pPr algn="ctr"/>
            <a:r>
              <a:rPr lang="ru-RU" sz="6400" b="0" dirty="0" smtClean="0">
                <a:solidFill>
                  <a:srgbClr val="0070C0"/>
                </a:solidFill>
              </a:rPr>
              <a:t>Проведено:   </a:t>
            </a:r>
            <a:r>
              <a:rPr lang="ru-RU" sz="6400" dirty="0" smtClean="0">
                <a:solidFill>
                  <a:srgbClr val="0070C0"/>
                </a:solidFill>
              </a:rPr>
              <a:t>695  плановых и внеплановых проверок</a:t>
            </a:r>
          </a:p>
          <a:p>
            <a:pPr algn="ctr"/>
            <a:r>
              <a:rPr lang="ru-RU" sz="6400" b="0" dirty="0" smtClean="0">
                <a:solidFill>
                  <a:srgbClr val="0070C0"/>
                </a:solidFill>
              </a:rPr>
              <a:t>Выявлено:  </a:t>
            </a:r>
            <a:r>
              <a:rPr lang="ru-RU" sz="6400" dirty="0">
                <a:solidFill>
                  <a:srgbClr val="0070C0"/>
                </a:solidFill>
              </a:rPr>
              <a:t>472 </a:t>
            </a:r>
            <a:r>
              <a:rPr lang="ru-RU" sz="6400" dirty="0" smtClean="0">
                <a:solidFill>
                  <a:srgbClr val="0070C0"/>
                </a:solidFill>
              </a:rPr>
              <a:t>нарушений.</a:t>
            </a:r>
          </a:p>
          <a:p>
            <a:pPr algn="ctr"/>
            <a:endParaRPr lang="ru-RU" sz="6400" b="0" dirty="0" smtClean="0">
              <a:solidFill>
                <a:srgbClr val="0070C0"/>
              </a:solidFill>
            </a:endParaRPr>
          </a:p>
          <a:p>
            <a:pPr algn="ctr"/>
            <a:r>
              <a:rPr lang="ru-RU" sz="6400" b="0" dirty="0" smtClean="0">
                <a:solidFill>
                  <a:srgbClr val="0070C0"/>
                </a:solidFill>
              </a:rPr>
              <a:t>Привлечено к </a:t>
            </a:r>
            <a:r>
              <a:rPr lang="ru-RU" sz="6400" b="0" dirty="0">
                <a:solidFill>
                  <a:srgbClr val="0070C0"/>
                </a:solidFill>
              </a:rPr>
              <a:t>административной </a:t>
            </a:r>
            <a:r>
              <a:rPr lang="ru-RU" sz="6400" b="0" dirty="0" smtClean="0">
                <a:solidFill>
                  <a:srgbClr val="0070C0"/>
                </a:solidFill>
              </a:rPr>
              <a:t>ответственности:</a:t>
            </a:r>
          </a:p>
          <a:p>
            <a:pPr algn="ctr"/>
            <a:r>
              <a:rPr lang="ru-RU" sz="6400" b="0" dirty="0" smtClean="0">
                <a:solidFill>
                  <a:srgbClr val="0070C0"/>
                </a:solidFill>
              </a:rPr>
              <a:t>  </a:t>
            </a:r>
            <a:r>
              <a:rPr lang="ru-RU" sz="6400" dirty="0">
                <a:solidFill>
                  <a:srgbClr val="0070C0"/>
                </a:solidFill>
              </a:rPr>
              <a:t>должностных 159 и юридических 283 </a:t>
            </a:r>
            <a:r>
              <a:rPr lang="ru-RU" sz="6400" dirty="0" smtClean="0">
                <a:solidFill>
                  <a:srgbClr val="0070C0"/>
                </a:solidFill>
              </a:rPr>
              <a:t>лиц</a:t>
            </a:r>
          </a:p>
          <a:p>
            <a:pPr algn="ctr"/>
            <a:r>
              <a:rPr lang="ru-RU" sz="6400" b="0" dirty="0" smtClean="0">
                <a:solidFill>
                  <a:srgbClr val="0070C0"/>
                </a:solidFill>
              </a:rPr>
              <a:t> </a:t>
            </a:r>
            <a:r>
              <a:rPr lang="ru-RU" sz="6400" b="0" dirty="0">
                <a:solidFill>
                  <a:srgbClr val="0070C0"/>
                </a:solidFill>
              </a:rPr>
              <a:t>на общую сумму административных штрафов </a:t>
            </a:r>
            <a:r>
              <a:rPr lang="ru-RU" sz="6400" dirty="0">
                <a:solidFill>
                  <a:srgbClr val="0070C0"/>
                </a:solidFill>
              </a:rPr>
              <a:t>6216,0 тыс. </a:t>
            </a:r>
            <a:r>
              <a:rPr lang="ru-RU" sz="6400" b="0" dirty="0">
                <a:solidFill>
                  <a:srgbClr val="0070C0"/>
                </a:solidFill>
              </a:rPr>
              <a:t>руб. (взыскано </a:t>
            </a:r>
            <a:r>
              <a:rPr lang="ru-RU" sz="6400" dirty="0">
                <a:solidFill>
                  <a:srgbClr val="0070C0"/>
                </a:solidFill>
              </a:rPr>
              <a:t>1899,5  тыс. руб</a:t>
            </a:r>
            <a:r>
              <a:rPr lang="ru-RU" sz="6400" b="0" dirty="0">
                <a:solidFill>
                  <a:srgbClr val="0070C0"/>
                </a:solidFill>
              </a:rPr>
              <a:t>.).</a:t>
            </a:r>
          </a:p>
          <a:p>
            <a:pPr algn="just"/>
            <a:endParaRPr lang="ru-RU" sz="6400" b="0" dirty="0"/>
          </a:p>
          <a:p>
            <a:pPr algn="just"/>
            <a:endParaRPr lang="ru-RU" sz="4800" dirty="0" smtClean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4198373"/>
            <a:ext cx="5079231" cy="19912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>
                <a:solidFill>
                  <a:srgbClr val="0070C0"/>
                </a:solidFill>
              </a:rPr>
              <a:t>Эффективным инструментом по предупреждению и снижению последствий антропогенного воздействия на состояние водных биоресурсов и среды их обитания является исполнение Росрыболовством и его территориальными органами функций по согласованию хозяйственной и иной деятельности, влияющей на состояние водных биоресурсов и среду их обитания</a:t>
            </a:r>
            <a:r>
              <a:rPr lang="ru-RU" sz="1800" dirty="0">
                <a:solidFill>
                  <a:srgbClr val="0070C0"/>
                </a:solidFill>
              </a:rPr>
              <a:t>. </a:t>
            </a:r>
          </a:p>
          <a:p>
            <a:pPr algn="just"/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9122" y="1052052"/>
            <a:ext cx="5692878" cy="677114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b="0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b="0" dirty="0" smtClean="0">
                <a:solidFill>
                  <a:srgbClr val="0070C0"/>
                </a:solidFill>
              </a:rPr>
              <a:t>По </a:t>
            </a:r>
            <a:r>
              <a:rPr lang="ru-RU" sz="1800" b="0" dirty="0">
                <a:solidFill>
                  <a:srgbClr val="0070C0"/>
                </a:solidFill>
              </a:rPr>
              <a:t>результатам оперативных рейдов </a:t>
            </a:r>
            <a:r>
              <a:rPr lang="ru-RU" sz="1800" b="0" dirty="0" smtClean="0">
                <a:solidFill>
                  <a:srgbClr val="0070C0"/>
                </a:solidFill>
              </a:rPr>
              <a:t/>
            </a:r>
            <a:br>
              <a:rPr lang="ru-RU" sz="1800" b="0" dirty="0" smtClean="0">
                <a:solidFill>
                  <a:srgbClr val="0070C0"/>
                </a:solidFill>
              </a:rPr>
            </a:br>
            <a:r>
              <a:rPr lang="ru-RU" sz="1800" b="0" dirty="0" smtClean="0">
                <a:solidFill>
                  <a:srgbClr val="0070C0"/>
                </a:solidFill>
              </a:rPr>
              <a:t>к </a:t>
            </a:r>
            <a:r>
              <a:rPr lang="ru-RU" sz="1800" b="0" dirty="0">
                <a:solidFill>
                  <a:srgbClr val="0070C0"/>
                </a:solidFill>
              </a:rPr>
              <a:t>административной ответственности за загрязнение среды обитания </a:t>
            </a:r>
            <a:endParaRPr lang="ru-RU" sz="18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800" b="0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b="0" dirty="0" smtClean="0">
                <a:solidFill>
                  <a:srgbClr val="0070C0"/>
                </a:solidFill>
              </a:rPr>
              <a:t>Привлечено: </a:t>
            </a:r>
            <a:r>
              <a:rPr lang="ru-RU" sz="1600" dirty="0">
                <a:solidFill>
                  <a:srgbClr val="0070C0"/>
                </a:solidFill>
              </a:rPr>
              <a:t>7358 граждан 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b="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0" dirty="0" smtClean="0">
                <a:solidFill>
                  <a:srgbClr val="0070C0"/>
                </a:solidFill>
              </a:rPr>
              <a:t>на </a:t>
            </a:r>
            <a:r>
              <a:rPr lang="ru-RU" sz="1600" b="0" dirty="0">
                <a:solidFill>
                  <a:srgbClr val="0070C0"/>
                </a:solidFill>
              </a:rPr>
              <a:t>общую сумму административных штрафов </a:t>
            </a:r>
            <a:r>
              <a:rPr lang="ru-RU" sz="1600" dirty="0">
                <a:solidFill>
                  <a:srgbClr val="0070C0"/>
                </a:solidFill>
              </a:rPr>
              <a:t>21307,8 тыс. руб. </a:t>
            </a:r>
            <a:r>
              <a:rPr lang="ru-RU" sz="1600" b="0" dirty="0">
                <a:solidFill>
                  <a:srgbClr val="0070C0"/>
                </a:solidFill>
              </a:rPr>
              <a:t>(взыскано </a:t>
            </a:r>
            <a:r>
              <a:rPr lang="ru-RU" sz="1600" dirty="0">
                <a:solidFill>
                  <a:srgbClr val="0070C0"/>
                </a:solidFill>
              </a:rPr>
              <a:t>10271,8 тыс. руб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  <a:r>
              <a:rPr lang="ru-RU" sz="1600" b="0" dirty="0" smtClean="0">
                <a:solidFill>
                  <a:srgbClr val="0070C0"/>
                </a:solidFill>
              </a:rPr>
              <a:t>).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b="0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b="0" dirty="0" smtClean="0">
                <a:solidFill>
                  <a:srgbClr val="0070C0"/>
                </a:solidFill>
              </a:rPr>
              <a:t>Привлечено: </a:t>
            </a:r>
            <a:r>
              <a:rPr lang="ru-RU" sz="1600" dirty="0" smtClean="0">
                <a:solidFill>
                  <a:srgbClr val="0070C0"/>
                </a:solidFill>
              </a:rPr>
              <a:t>596 </a:t>
            </a:r>
            <a:r>
              <a:rPr lang="ru-RU" sz="1600" dirty="0">
                <a:solidFill>
                  <a:srgbClr val="0070C0"/>
                </a:solidFill>
              </a:rPr>
              <a:t>должностных</a:t>
            </a:r>
            <a:r>
              <a:rPr lang="ru-RU" sz="1600" b="0" dirty="0">
                <a:solidFill>
                  <a:srgbClr val="0070C0"/>
                </a:solidFill>
              </a:rPr>
              <a:t> и </a:t>
            </a:r>
            <a:r>
              <a:rPr lang="ru-RU" sz="1600" dirty="0">
                <a:solidFill>
                  <a:srgbClr val="0070C0"/>
                </a:solidFill>
              </a:rPr>
              <a:t>563 юридических лиц 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0" dirty="0" smtClean="0">
                <a:solidFill>
                  <a:srgbClr val="0070C0"/>
                </a:solidFill>
              </a:rPr>
              <a:t> </a:t>
            </a:r>
            <a:r>
              <a:rPr lang="ru-RU" sz="1600" b="0" dirty="0">
                <a:solidFill>
                  <a:srgbClr val="0070C0"/>
                </a:solidFill>
              </a:rPr>
              <a:t>на общую сумму административных штрафов </a:t>
            </a:r>
            <a:r>
              <a:rPr lang="ru-RU" sz="1600" dirty="0">
                <a:solidFill>
                  <a:srgbClr val="0070C0"/>
                </a:solidFill>
              </a:rPr>
              <a:t>33107,2 тыс. руб. </a:t>
            </a:r>
            <a:r>
              <a:rPr lang="ru-RU" sz="1600" b="0" dirty="0">
                <a:solidFill>
                  <a:srgbClr val="0070C0"/>
                </a:solidFill>
              </a:rPr>
              <a:t>(взыскано </a:t>
            </a:r>
            <a:r>
              <a:rPr lang="ru-RU" sz="1600" dirty="0">
                <a:solidFill>
                  <a:srgbClr val="0070C0"/>
                </a:solidFill>
              </a:rPr>
              <a:t>10434,8 тыс. руб.). 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b="0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b="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b="0" dirty="0">
              <a:solidFill>
                <a:srgbClr val="0070C0"/>
              </a:solidFill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574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326571"/>
            <a:ext cx="5203371" cy="6531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solidFill>
                  <a:srgbClr val="0070C0"/>
                </a:solidFill>
              </a:rPr>
              <a:t>       </a:t>
            </a: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Законопроект </a:t>
            </a:r>
            <a:r>
              <a:rPr lang="ru-RU" sz="1600" dirty="0">
                <a:solidFill>
                  <a:srgbClr val="0070C0"/>
                </a:solidFill>
              </a:rPr>
              <a:t>«О внесении изменений в Кодекс Российской Федерации об административных правонарушениях в связи 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с </a:t>
            </a:r>
            <a:r>
              <a:rPr lang="ru-RU" sz="1600" dirty="0">
                <a:solidFill>
                  <a:srgbClr val="0070C0"/>
                </a:solidFill>
              </a:rPr>
              <a:t>усилением административной ответственности за нарушения </a:t>
            </a:r>
            <a:r>
              <a:rPr lang="ru-RU" sz="1600" dirty="0" smtClean="0">
                <a:solidFill>
                  <a:srgbClr val="0070C0"/>
                </a:solidFill>
              </a:rPr>
              <a:t>в </a:t>
            </a:r>
            <a:r>
              <a:rPr lang="ru-RU" sz="1600" dirty="0">
                <a:solidFill>
                  <a:srgbClr val="0070C0"/>
                </a:solidFill>
              </a:rPr>
              <a:t>области рыболовства и сохранения водных биологических </a:t>
            </a:r>
            <a:r>
              <a:rPr lang="ru-RU" sz="1600" dirty="0" smtClean="0">
                <a:solidFill>
                  <a:srgbClr val="0070C0"/>
                </a:solidFill>
              </a:rPr>
              <a:t>ресурсов».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       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70C0"/>
                </a:solidFill>
              </a:rPr>
              <a:t> В разработанном</a:t>
            </a:r>
            <a:r>
              <a:rPr lang="ru-RU" sz="1200" dirty="0">
                <a:solidFill>
                  <a:srgbClr val="0070C0"/>
                </a:solidFill>
              </a:rPr>
              <a:t>  законопроекте «О внесении изменений </a:t>
            </a:r>
            <a:r>
              <a:rPr lang="ru-RU" sz="1200" dirty="0" smtClean="0">
                <a:solidFill>
                  <a:srgbClr val="0070C0"/>
                </a:solidFill>
              </a:rPr>
              <a:t/>
            </a:r>
            <a:br>
              <a:rPr lang="ru-RU" sz="12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Кодекс Российской Федерации об административных правонарушениях </a:t>
            </a:r>
            <a:r>
              <a:rPr lang="ru-RU" sz="1200" dirty="0" smtClean="0">
                <a:solidFill>
                  <a:srgbClr val="0070C0"/>
                </a:solidFill>
              </a:rPr>
              <a:t/>
            </a:r>
            <a:br>
              <a:rPr lang="ru-RU" sz="12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связи </a:t>
            </a:r>
            <a:r>
              <a:rPr lang="ru-RU" sz="1200" dirty="0" smtClean="0">
                <a:solidFill>
                  <a:srgbClr val="0070C0"/>
                </a:solidFill>
              </a:rPr>
              <a:t>с </a:t>
            </a:r>
            <a:r>
              <a:rPr lang="ru-RU" sz="1200" dirty="0">
                <a:solidFill>
                  <a:srgbClr val="0070C0"/>
                </a:solidFill>
              </a:rPr>
              <a:t>усилением административной ответственности за нарушения </a:t>
            </a:r>
            <a:r>
              <a:rPr lang="ru-RU" sz="1200" dirty="0" smtClean="0">
                <a:solidFill>
                  <a:srgbClr val="0070C0"/>
                </a:solidFill>
              </a:rPr>
              <a:t/>
            </a:r>
            <a:br>
              <a:rPr lang="ru-RU" sz="12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области рыболовства и сохранения водных биологических ресурсов», которым предусмотрено дополнение главы 8 Кодекса Российской Федерации об административных правонарушениях статьями об административной ответственности за несоблюдение ограничений и (или) запретов осуществления хозяйственной и иной деятельности </a:t>
            </a:r>
            <a:r>
              <a:rPr lang="ru-RU" sz="1200" dirty="0" smtClean="0">
                <a:solidFill>
                  <a:srgbClr val="0070C0"/>
                </a:solidFill>
              </a:rPr>
              <a:t/>
            </a:r>
            <a:br>
              <a:rPr lang="ru-RU" sz="12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рыбоохранных зонах и рыбохозяйственных заповедных зонах, проведение работ в водных объектах рыбохозяйственного значения, </a:t>
            </a:r>
            <a:r>
              <a:rPr lang="ru-RU" sz="1200" dirty="0" smtClean="0">
                <a:solidFill>
                  <a:srgbClr val="0070C0"/>
                </a:solidFill>
              </a:rPr>
              <a:t/>
            </a:r>
            <a:br>
              <a:rPr lang="ru-RU" sz="12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водоохранных зонах, рыбоохранных зонах и рыбохозяйственных заповедных зонах, а также внедрение новых технологических процессов </a:t>
            </a:r>
            <a:r>
              <a:rPr lang="ru-RU" sz="1200" dirty="0" smtClean="0">
                <a:solidFill>
                  <a:srgbClr val="0070C0"/>
                </a:solidFill>
              </a:rPr>
              <a:t/>
            </a:r>
            <a:br>
              <a:rPr lang="ru-RU" sz="1200" dirty="0" smtClean="0">
                <a:solidFill>
                  <a:srgbClr val="0070C0"/>
                </a:solidFill>
              </a:rPr>
            </a:br>
            <a:r>
              <a:rPr lang="ru-RU" sz="1200" dirty="0" smtClean="0">
                <a:solidFill>
                  <a:srgbClr val="0070C0"/>
                </a:solidFill>
              </a:rPr>
              <a:t>и </a:t>
            </a:r>
            <a:r>
              <a:rPr lang="ru-RU" sz="1200" dirty="0">
                <a:solidFill>
                  <a:srgbClr val="0070C0"/>
                </a:solidFill>
              </a:rPr>
              <a:t>осуществление иной деятельности, оказывающей негативное воздействие на водные биологические ресурсы и среду их обитания, без применения в полном объеме мер по сохранению водных биологических ресурсов и среды их обитания, предусмотренных проектной и (или) технической документацией указанной деятельности, а также за проведение таких работ без согласования с Росрыболовством и его территориальными органами.  </a:t>
            </a:r>
            <a:r>
              <a:rPr lang="ru-RU" sz="1200" dirty="0" smtClean="0">
                <a:solidFill>
                  <a:srgbClr val="0070C0"/>
                </a:solidFill>
              </a:rPr>
              <a:t>                    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70C0"/>
                </a:solidFill>
              </a:rPr>
              <a:t> Данный </a:t>
            </a:r>
            <a:r>
              <a:rPr lang="ru-RU" sz="1200" dirty="0">
                <a:solidFill>
                  <a:srgbClr val="0070C0"/>
                </a:solidFill>
              </a:rPr>
              <a:t>законопроект согласован с заинтересованными федеральными органами исполнительной власти и готовится для направления </a:t>
            </a: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Правительство Российской Федерации</a:t>
            </a:r>
            <a:r>
              <a:rPr lang="ru-RU" sz="1200" dirty="0" smtClean="0">
                <a:solidFill>
                  <a:srgbClr val="0070C0"/>
                </a:solidFill>
              </a:rPr>
              <a:t>.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199" y="489857"/>
            <a:ext cx="5747657" cy="5687106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70C0"/>
                </a:solidFill>
              </a:rPr>
              <a:t>В соответствии с </a:t>
            </a:r>
            <a:r>
              <a:rPr lang="ru-RU" sz="1600" dirty="0" smtClean="0">
                <a:solidFill>
                  <a:srgbClr val="0070C0"/>
                </a:solidFill>
              </a:rPr>
              <a:t>Правилами </a:t>
            </a:r>
            <a:r>
              <a:rPr lang="ru-RU" sz="1600" dirty="0">
                <a:solidFill>
                  <a:srgbClr val="0070C0"/>
                </a:solidFill>
              </a:rPr>
              <a:t>согласования Федеральным агентством по рыболовству строительства и реконструкции объектов капитального строительства, внедрения новых технологических процессов и осуществления иной деятельности, оказывающей воздействие на водные биологические ресурсы и среду их обитания, утвержденными постановлением Правительства Российской Федерации от 30 апреля  2013 г. № 384, территориальными управлениями Росрыболовства </a:t>
            </a:r>
            <a:r>
              <a:rPr lang="ru-RU" sz="1600" dirty="0" smtClean="0">
                <a:solidFill>
                  <a:srgbClr val="0070C0"/>
                </a:solidFill>
              </a:rPr>
              <a:t>за </a:t>
            </a:r>
            <a:r>
              <a:rPr lang="en-US" sz="1600" dirty="0" smtClean="0">
                <a:solidFill>
                  <a:srgbClr val="0070C0"/>
                </a:solidFill>
              </a:rPr>
              <a:t>I </a:t>
            </a:r>
            <a:r>
              <a:rPr lang="ru-RU" sz="1600" dirty="0" smtClean="0">
                <a:solidFill>
                  <a:srgbClr val="0070C0"/>
                </a:solidFill>
              </a:rPr>
              <a:t>полугодие 2016 года </a:t>
            </a:r>
          </a:p>
          <a:p>
            <a:pPr algn="just"/>
            <a:endParaRPr lang="ru-RU" sz="1600" dirty="0">
              <a:solidFill>
                <a:srgbClr val="0070C0"/>
              </a:solidFill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</a:rPr>
              <a:t>Согласовано: </a:t>
            </a:r>
            <a:r>
              <a:rPr lang="ru-RU" sz="1600" b="1" dirty="0" smtClean="0">
                <a:solidFill>
                  <a:srgbClr val="0070C0"/>
                </a:solidFill>
              </a:rPr>
              <a:t>2362 </a:t>
            </a:r>
            <a:r>
              <a:rPr lang="ru-RU" sz="1600" b="1" dirty="0">
                <a:solidFill>
                  <a:srgbClr val="0070C0"/>
                </a:solidFill>
              </a:rPr>
              <a:t>объектов</a:t>
            </a:r>
            <a:r>
              <a:rPr lang="ru-RU" sz="1600" dirty="0">
                <a:solidFill>
                  <a:srgbClr val="0070C0"/>
                </a:solidFill>
              </a:rPr>
              <a:t> по проектам намечаемой </a:t>
            </a:r>
            <a:r>
              <a:rPr lang="ru-RU" sz="1600" dirty="0" smtClean="0">
                <a:solidFill>
                  <a:srgbClr val="0070C0"/>
                </a:solidFill>
              </a:rPr>
              <a:t>деятельности.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</a:rPr>
              <a:t>Отклонено </a:t>
            </a:r>
            <a:r>
              <a:rPr lang="ru-RU" sz="1600" dirty="0">
                <a:solidFill>
                  <a:srgbClr val="0070C0"/>
                </a:solidFill>
              </a:rPr>
              <a:t>от </a:t>
            </a:r>
            <a:r>
              <a:rPr lang="ru-RU" sz="1600" dirty="0" smtClean="0">
                <a:solidFill>
                  <a:srgbClr val="0070C0"/>
                </a:solidFill>
              </a:rPr>
              <a:t>согласования: </a:t>
            </a:r>
            <a:r>
              <a:rPr lang="ru-RU" sz="1600" b="1" dirty="0" smtClean="0">
                <a:solidFill>
                  <a:srgbClr val="0070C0"/>
                </a:solidFill>
              </a:rPr>
              <a:t>934 </a:t>
            </a:r>
            <a:r>
              <a:rPr lang="ru-RU" sz="1600" b="1" dirty="0">
                <a:solidFill>
                  <a:srgbClr val="0070C0"/>
                </a:solidFill>
              </a:rPr>
              <a:t>проекта</a:t>
            </a:r>
            <a:r>
              <a:rPr lang="ru-RU" sz="1600" dirty="0">
                <a:solidFill>
                  <a:srgbClr val="0070C0"/>
                </a:solidFill>
              </a:rPr>
              <a:t>, как не соответствующих требованиям по сохранению водных биоресурсов и среды их обитания. 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27587" y="157319"/>
            <a:ext cx="10943304" cy="1661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4. </a:t>
            </a:r>
            <a:r>
              <a:rPr lang="ru-RU" sz="1600" dirty="0" smtClean="0"/>
              <a:t>Обеспечение </a:t>
            </a:r>
            <a:r>
              <a:rPr lang="ru-RU" sz="1600" dirty="0"/>
              <a:t>безопасности плавания судов рыбопромыслового </a:t>
            </a:r>
            <a:r>
              <a:rPr lang="ru-RU" sz="1600" dirty="0" smtClean="0"/>
              <a:t>флота в</a:t>
            </a:r>
            <a:r>
              <a:rPr lang="ru-RU" sz="1600" dirty="0"/>
              <a:t> районах промысла при осуществлении рыболовства, в том числе в районах действия международных договоров в области рыболовства и сохранения водных биологических ресурсов.</a:t>
            </a:r>
          </a:p>
          <a:p>
            <a:pPr algn="just"/>
            <a:r>
              <a:rPr lang="ru-RU" sz="1600" dirty="0" smtClean="0"/>
              <a:t>            Взаимодействие</a:t>
            </a:r>
            <a:r>
              <a:rPr lang="ru-RU" sz="1600" dirty="0"/>
              <a:t> с аварийно-спасательными службами министерств, ведомств и организаций в области поиска </a:t>
            </a:r>
            <a:endParaRPr lang="ru-RU" sz="1600" dirty="0" smtClean="0"/>
          </a:p>
          <a:p>
            <a:pPr algn="just"/>
            <a:r>
              <a:rPr lang="ru-RU" sz="1600" dirty="0" smtClean="0"/>
              <a:t>и </a:t>
            </a:r>
            <a:r>
              <a:rPr lang="ru-RU" sz="1600" dirty="0"/>
              <a:t>спасания на море и водных бассейнах, предупреждения и ликвидации чрезвычайных </a:t>
            </a:r>
            <a:r>
              <a:rPr lang="ru-RU" sz="1600" dirty="0" smtClean="0"/>
              <a:t>ситуаций.</a:t>
            </a:r>
            <a:endParaRPr lang="ru-RU" sz="1600" dirty="0"/>
          </a:p>
          <a:p>
            <a:pPr algn="just"/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1781" y="2526890"/>
            <a:ext cx="4316361" cy="1061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Механизмы </a:t>
            </a:r>
            <a:r>
              <a:rPr lang="ru-RU" dirty="0"/>
              <a:t>достижения целей и задач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1277" y="4296694"/>
            <a:ext cx="4286865" cy="855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Ключевые объекты </a:t>
            </a:r>
            <a:r>
              <a:rPr lang="ru-RU" dirty="0" smtClean="0"/>
              <a:t>взаимодействия: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0103" y="5751871"/>
            <a:ext cx="4218039" cy="855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dirty="0" smtClean="0"/>
              <a:t>Органы </a:t>
            </a:r>
            <a:r>
              <a:rPr lang="ru-RU" dirty="0"/>
              <a:t>государственной власти, хозяйствующие субъекты Российской </a:t>
            </a:r>
            <a:r>
              <a:rPr lang="ru-RU" dirty="0" smtClean="0"/>
              <a:t>Федерации.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29400" y="2109020"/>
            <a:ext cx="5041491" cy="4498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200" dirty="0" smtClean="0"/>
              <a:t>Дежурство</a:t>
            </a:r>
            <a:r>
              <a:rPr lang="ru-RU" sz="1200" dirty="0"/>
              <a:t> спасательных, пожарных </a:t>
            </a:r>
            <a:r>
              <a:rPr lang="ru-RU" sz="1200" dirty="0" smtClean="0"/>
              <a:t> и </a:t>
            </a:r>
            <a:r>
              <a:rPr lang="ru-RU" sz="1200" dirty="0"/>
              <a:t> водолазных судов в заданной готовности к проведению спасательных операций в районах промысла при осуществлении рыболовства с выполнением спасательных операций по поиску и спасанию людей, терпящих бедствие </a:t>
            </a:r>
            <a:endParaRPr lang="ru-RU" sz="1200" dirty="0" smtClean="0"/>
          </a:p>
          <a:p>
            <a:pPr algn="ctr"/>
            <a:r>
              <a:rPr lang="ru-RU" sz="1200" dirty="0" smtClean="0"/>
              <a:t>в </a:t>
            </a:r>
            <a:r>
              <a:rPr lang="ru-RU" sz="1200" dirty="0"/>
              <a:t>районах </a:t>
            </a:r>
            <a:r>
              <a:rPr lang="ru-RU" sz="1200" dirty="0" smtClean="0"/>
              <a:t>промысла</a:t>
            </a:r>
            <a:r>
              <a:rPr lang="ru-RU" sz="1200" dirty="0"/>
              <a:t>.</a:t>
            </a:r>
            <a:endParaRPr lang="ru-RU" sz="1200" dirty="0" smtClean="0"/>
          </a:p>
          <a:p>
            <a:pPr algn="ctr"/>
            <a:endParaRPr lang="ru-RU" sz="12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200" dirty="0" smtClean="0"/>
              <a:t>Оказание </a:t>
            </a:r>
            <a:r>
              <a:rPr lang="ru-RU" sz="1200" dirty="0"/>
              <a:t>помощи терпящему бедствие судну рыбопромыслового флота путем высадки на его борт аварийной партии, передачи средств пожаротушения, аварийного снабжения, инвентаря или иных технических средств для локализации или полной ликвидации последствий </a:t>
            </a:r>
            <a:r>
              <a:rPr lang="ru-RU" sz="1200" dirty="0" smtClean="0"/>
              <a:t>бедствия.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12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200" dirty="0" smtClean="0"/>
              <a:t>Эвакуация </a:t>
            </a:r>
            <a:r>
              <a:rPr lang="ru-RU" sz="1200" dirty="0"/>
              <a:t>и доставка больных или травмированных членов экипажей судов рыбопромыслового флота в ближайший морской порт для оказания медицинской </a:t>
            </a:r>
            <a:r>
              <a:rPr lang="ru-RU" sz="1200" dirty="0" smtClean="0"/>
              <a:t>помощи. </a:t>
            </a:r>
          </a:p>
          <a:p>
            <a:pPr algn="ctr"/>
            <a:endParaRPr lang="ru-RU" sz="12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200" dirty="0" smtClean="0"/>
              <a:t>Оказание </a:t>
            </a:r>
            <a:r>
              <a:rPr lang="ru-RU" sz="1200" dirty="0"/>
              <a:t>помощи в ликвидации последствий чрезвычайных ситуаций в морских портах и на объектах рыбохозяйственного комплекса при несении дежурства спасательных, пожарных и водолазных судов в заданной степени готовности.</a:t>
            </a:r>
          </a:p>
        </p:txBody>
      </p:sp>
      <p:cxnSp>
        <p:nvCxnSpPr>
          <p:cNvPr id="10" name="Прямая со стрелкой 9"/>
          <p:cNvCxnSpPr>
            <a:stCxn id="3" idx="2"/>
            <a:endCxn id="4" idx="0"/>
          </p:cNvCxnSpPr>
          <p:nvPr/>
        </p:nvCxnSpPr>
        <p:spPr>
          <a:xfrm>
            <a:off x="2639962" y="3588774"/>
            <a:ext cx="14748" cy="7079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>
            <a:off x="2689122" y="5165621"/>
            <a:ext cx="1" cy="5862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" idx="2"/>
            <a:endCxn id="3" idx="0"/>
          </p:cNvCxnSpPr>
          <p:nvPr/>
        </p:nvCxnSpPr>
        <p:spPr>
          <a:xfrm flipH="1">
            <a:off x="2639962" y="1818970"/>
            <a:ext cx="3559277" cy="7079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" idx="2"/>
            <a:endCxn id="6" idx="0"/>
          </p:cNvCxnSpPr>
          <p:nvPr/>
        </p:nvCxnSpPr>
        <p:spPr>
          <a:xfrm>
            <a:off x="6199239" y="1818970"/>
            <a:ext cx="2950907" cy="2900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" idx="3"/>
            <a:endCxn id="6" idx="1"/>
          </p:cNvCxnSpPr>
          <p:nvPr/>
        </p:nvCxnSpPr>
        <p:spPr>
          <a:xfrm>
            <a:off x="4798142" y="3057832"/>
            <a:ext cx="1831258" cy="13003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6" idx="1"/>
            <a:endCxn id="5" idx="3"/>
          </p:cNvCxnSpPr>
          <p:nvPr/>
        </p:nvCxnSpPr>
        <p:spPr>
          <a:xfrm flipH="1">
            <a:off x="4798142" y="4358149"/>
            <a:ext cx="1831258" cy="18214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8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Публичная декларация целей и задач Росрыболовства на 2016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>
            <a:normAutofit fontScale="25000" lnSpcReduction="20000"/>
          </a:bodyPr>
          <a:lstStyle/>
          <a:p>
            <a:pPr marL="457200" lvl="1" indent="0" algn="just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288000" lvl="1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002060"/>
                </a:solidFill>
              </a:rPr>
              <a:t>В </a:t>
            </a:r>
            <a:r>
              <a:rPr lang="ru-RU" sz="5600" dirty="0">
                <a:solidFill>
                  <a:srgbClr val="002060"/>
                </a:solidFill>
              </a:rPr>
              <a:t>целях реализации Концепции открытости федеральных органов исполнительной власти, утвержденной распоряжением Правительства Российской Федерации от 30 января 2014 г. № 93-р, во исполнение пункта 2.4. Методических рекомендаций по реализации принципов открытости в Федеральных органах исполнительной власти, утвержденных протоколом заочного голосования Правительственной комиссии по координации деятельности Открытого правительства от 26 декабря 2013 г. № АМ-П36-89 </a:t>
            </a:r>
            <a:r>
              <a:rPr lang="ru-RU" sz="5600" dirty="0" err="1">
                <a:solidFill>
                  <a:srgbClr val="002060"/>
                </a:solidFill>
              </a:rPr>
              <a:t>пр</a:t>
            </a:r>
            <a:r>
              <a:rPr lang="ru-RU" sz="5600" dirty="0">
                <a:solidFill>
                  <a:srgbClr val="002060"/>
                </a:solidFill>
              </a:rPr>
              <a:t>, пунктом 4 Протокола заседания Правительственной комиссии по координации деятельности открытого правительства от 24 ноября 2015 г. № 7, Федеральное агентство по рыболовству ( далее – Росрыболовство) с учетом специфики своей деятельности подготовило Публичную декларацию целей и задач Росрыболовства на 2016 год (далее – Публичная декларация).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endParaRPr lang="ru-RU" sz="56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910455"/>
          </a:xfrm>
        </p:spPr>
        <p:txBody>
          <a:bodyPr>
            <a:noAutofit/>
          </a:bodyPr>
          <a:lstStyle/>
          <a:p>
            <a:pPr marL="720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	</a:t>
            </a:r>
            <a:r>
              <a:rPr lang="ru-RU" sz="1800" dirty="0" smtClean="0">
                <a:solidFill>
                  <a:srgbClr val="002060"/>
                </a:solidFill>
              </a:rPr>
              <a:t>Обсуждение </a:t>
            </a:r>
          </a:p>
          <a:p>
            <a:pPr marL="7200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>
              <a:solidFill>
                <a:srgbClr val="002060"/>
              </a:solidFill>
            </a:endParaRPr>
          </a:p>
          <a:p>
            <a:pPr marL="357750" indent="-2857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На заседании Общественного совета при Росрыболовстве </a:t>
            </a:r>
          </a:p>
          <a:p>
            <a:pPr marL="720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ОДОБРЕНА</a:t>
            </a:r>
          </a:p>
          <a:p>
            <a:pPr marL="720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(протокол заседания Общественного совета при Росрыболовстве от 15 марта 2016 г. № 1</a:t>
            </a:r>
            <a:r>
              <a:rPr lang="ru-RU" sz="1400" dirty="0" smtClean="0">
                <a:solidFill>
                  <a:srgbClr val="002060"/>
                </a:solidFill>
              </a:rPr>
              <a:t>)</a:t>
            </a:r>
          </a:p>
          <a:p>
            <a:pPr marL="357750" indent="-285750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На расширенном заседании коллегии </a:t>
            </a:r>
            <a:r>
              <a:rPr lang="ru-RU" sz="1400" dirty="0">
                <a:solidFill>
                  <a:srgbClr val="002060"/>
                </a:solidFill>
              </a:rPr>
              <a:t>Росрыболовства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720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СОГЛАСОВАНА</a:t>
            </a:r>
          </a:p>
          <a:p>
            <a:pPr marL="720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(протокол заседания коллегии Росрыболовства от 07 апреля 2016 г. № 1)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357750" indent="-285750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</a:rPr>
              <a:t>Приказ </a:t>
            </a:r>
            <a:r>
              <a:rPr lang="ru-RU" sz="1400" dirty="0">
                <a:solidFill>
                  <a:srgbClr val="002060"/>
                </a:solidFill>
              </a:rPr>
              <a:t>Росрыболовства </a:t>
            </a:r>
            <a:r>
              <a:rPr lang="ru-RU" sz="1400" dirty="0" smtClean="0">
                <a:solidFill>
                  <a:srgbClr val="002060"/>
                </a:solidFill>
              </a:rPr>
              <a:t>от </a:t>
            </a:r>
            <a:r>
              <a:rPr lang="ru-RU" sz="1400" dirty="0">
                <a:solidFill>
                  <a:srgbClr val="002060"/>
                </a:solidFill>
              </a:rPr>
              <a:t>7 июня 2016 г. № </a:t>
            </a:r>
            <a:r>
              <a:rPr lang="ru-RU" sz="1400" dirty="0" smtClean="0">
                <a:solidFill>
                  <a:srgbClr val="002060"/>
                </a:solidFill>
              </a:rPr>
              <a:t>399</a:t>
            </a:r>
          </a:p>
          <a:p>
            <a:pPr marL="7200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УТВЕРЖДЕНА</a:t>
            </a:r>
          </a:p>
          <a:p>
            <a:pPr marL="7200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120" y="193040"/>
            <a:ext cx="3860800" cy="66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</a:t>
            </a:r>
            <a:r>
              <a:rPr lang="en-US" dirty="0" smtClean="0"/>
              <a:t> I</a:t>
            </a:r>
            <a:r>
              <a:rPr lang="ru-RU" dirty="0" smtClean="0"/>
              <a:t> </a:t>
            </a:r>
            <a:r>
              <a:rPr lang="ru-RU" dirty="0"/>
              <a:t>полугодие </a:t>
            </a:r>
            <a:r>
              <a:rPr lang="ru-RU" dirty="0" smtClean="0"/>
              <a:t>2016 года выполнено </a:t>
            </a:r>
          </a:p>
          <a:p>
            <a:pPr algn="ctr"/>
            <a:r>
              <a:rPr lang="ru-RU" dirty="0" smtClean="0"/>
              <a:t>8 </a:t>
            </a:r>
            <a:r>
              <a:rPr lang="ru-RU" dirty="0"/>
              <a:t>аварийно-спасательных </a:t>
            </a:r>
            <a:r>
              <a:rPr lang="ru-RU" dirty="0" smtClean="0"/>
              <a:t>работ.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048572"/>
              </p:ext>
            </p:extLst>
          </p:nvPr>
        </p:nvGraphicFramePr>
        <p:xfrm>
          <a:off x="325120" y="2753360"/>
          <a:ext cx="2550160" cy="2225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50160"/>
              </a:tblGrid>
              <a:tr h="2072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Обеспечение </a:t>
                      </a:r>
                      <a:r>
                        <a:rPr lang="ru-RU" sz="1200" dirty="0">
                          <a:effectLst/>
                        </a:rPr>
                        <a:t>безопасности плавания судов рыбопромыслового флота </a:t>
                      </a:r>
                      <a:r>
                        <a:rPr lang="en-US" sz="1200" dirty="0" smtClean="0">
                          <a:effectLst/>
                        </a:rPr>
                        <a:t/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районах промысла при осуществлении рыболовства. Дежурство в заданной готовности </a:t>
                      </a:r>
                      <a:r>
                        <a:rPr lang="en-US" sz="1200" dirty="0" smtClean="0">
                          <a:effectLst/>
                        </a:rPr>
                        <a:t/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море. </a:t>
                      </a: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Дежурство </a:t>
                      </a:r>
                      <a:r>
                        <a:rPr lang="ru-RU" sz="1200" dirty="0">
                          <a:effectLst/>
                        </a:rPr>
                        <a:t>в заданной готовности </a:t>
                      </a:r>
                      <a:r>
                        <a:rPr lang="en-US" sz="1200" dirty="0" smtClean="0">
                          <a:effectLst/>
                        </a:rPr>
                        <a:t/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в порту.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Блок-схема: перфолента 7"/>
          <p:cNvSpPr/>
          <p:nvPr/>
        </p:nvSpPr>
        <p:spPr>
          <a:xfrm>
            <a:off x="325120" y="1005840"/>
            <a:ext cx="3860800" cy="10972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ФГБУ «Дальневосточный ЭО АСР»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5120" y="2235200"/>
            <a:ext cx="2631440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Вид государственного задания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58160" y="2235200"/>
            <a:ext cx="2042160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Количество </a:t>
            </a:r>
            <a:r>
              <a:rPr lang="ru-RU" sz="1400" dirty="0" err="1" smtClean="0"/>
              <a:t>судосуток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/>
              <a:t>план.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3058160" y="2753360"/>
            <a:ext cx="2042160" cy="447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283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03520" y="2235200"/>
            <a:ext cx="1879600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Количество </a:t>
            </a:r>
            <a:r>
              <a:rPr lang="ru-RU" sz="1400" dirty="0" err="1"/>
              <a:t>судосуток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факт.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03520" y="2753360"/>
            <a:ext cx="1879600" cy="447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283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5120" y="5069840"/>
            <a:ext cx="2550160" cy="1595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Выполнение комплекса мероприятий для подготовки спасательных, пожарных, водолазных судов к выходу в море для несения дежурства в районе промысла.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58160" y="5069840"/>
            <a:ext cx="204216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1173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03520" y="5069840"/>
            <a:ext cx="178816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1173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52080" y="193040"/>
            <a:ext cx="4206240" cy="613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</a:t>
            </a:r>
            <a:r>
              <a:rPr lang="en-US" dirty="0"/>
              <a:t> I</a:t>
            </a:r>
            <a:r>
              <a:rPr lang="ru-RU" dirty="0"/>
              <a:t> полугодие 2016 года выполнено </a:t>
            </a:r>
          </a:p>
          <a:p>
            <a:pPr algn="ctr"/>
            <a:r>
              <a:rPr lang="ru-RU" dirty="0" smtClean="0"/>
              <a:t>9 </a:t>
            </a:r>
            <a:r>
              <a:rPr lang="ru-RU" dirty="0"/>
              <a:t>аварийно-спасательных </a:t>
            </a:r>
            <a:r>
              <a:rPr lang="ru-RU" dirty="0" smtClean="0"/>
              <a:t>работ.</a:t>
            </a:r>
            <a:endParaRPr lang="ru-RU" dirty="0"/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752080" y="924560"/>
            <a:ext cx="4206240" cy="1066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ФГБУ «Северный ЭО АСР»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884160" y="2753360"/>
            <a:ext cx="1564640" cy="447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364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129520" y="2753360"/>
            <a:ext cx="1635760" cy="447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364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884160" y="506984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684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0292080" y="5069840"/>
            <a:ext cx="147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684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884160" y="5740400"/>
            <a:ext cx="4074160" cy="1026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Суда ФГБУ «Северный ЭО АСР» </a:t>
            </a:r>
            <a:endParaRPr lang="ru-RU" sz="1200" dirty="0" smtClean="0"/>
          </a:p>
          <a:p>
            <a:pPr algn="ctr"/>
            <a:r>
              <a:rPr lang="ru-RU" sz="1200" dirty="0" smtClean="0"/>
              <a:t>приняли </a:t>
            </a:r>
            <a:r>
              <a:rPr lang="ru-RU" sz="1200" dirty="0"/>
              <a:t>участие в 2-х учениях по поиску и спасанию на море «</a:t>
            </a:r>
            <a:r>
              <a:rPr lang="en-US" sz="1200" dirty="0"/>
              <a:t>Barents Rescue</a:t>
            </a:r>
            <a:r>
              <a:rPr lang="ru-RU" sz="1200" dirty="0"/>
              <a:t>-2016» </a:t>
            </a:r>
            <a:r>
              <a:rPr lang="ru-RU" sz="1200" dirty="0" smtClean="0"/>
              <a:t>и </a:t>
            </a:r>
            <a:r>
              <a:rPr lang="ru-RU" sz="1200" dirty="0"/>
              <a:t>антитеррору «Вихрь-2016». </a:t>
            </a:r>
            <a:r>
              <a:rPr lang="ru-RU" sz="1200" b="1" dirty="0"/>
              <a:t>Задачи, поставленные руководством учений выполнены.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52079" y="2243850"/>
            <a:ext cx="1979749" cy="436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Количество </a:t>
            </a:r>
            <a:r>
              <a:rPr lang="ru-RU" sz="1400" dirty="0" err="1"/>
              <a:t>судосуток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/>
              <a:t>план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27771" y="2260600"/>
            <a:ext cx="2030549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Количество </a:t>
            </a:r>
            <a:r>
              <a:rPr lang="ru-RU" sz="1400" dirty="0" err="1"/>
              <a:t>судосуток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/>
              <a:t>факт.</a:t>
            </a:r>
          </a:p>
        </p:txBody>
      </p:sp>
    </p:spTree>
    <p:extLst>
      <p:ext uri="{BB962C8B-B14F-4D97-AF65-F5344CB8AC3E}">
        <p14:creationId xmlns:p14="http://schemas.microsoft.com/office/powerpoint/2010/main" val="33454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43897" y="211399"/>
            <a:ext cx="10471355" cy="1229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r>
              <a:rPr lang="ru-RU" sz="1600" dirty="0" smtClean="0"/>
              <a:t>. </a:t>
            </a:r>
            <a:r>
              <a:rPr lang="ru-RU" dirty="0" smtClean="0"/>
              <a:t>Рост </a:t>
            </a:r>
            <a:r>
              <a:rPr lang="ru-RU" dirty="0"/>
              <a:t>производства основных видов продукции аквакультуры, обеспечивающий продовольственную независимость страны в соответствии </a:t>
            </a:r>
            <a:r>
              <a:rPr lang="ru-RU" dirty="0" smtClean="0"/>
              <a:t>с</a:t>
            </a:r>
            <a:r>
              <a:rPr lang="ru-RU" dirty="0"/>
              <a:t> Доктриной продовольственной безопасности Российской Федерации, утвержденной Указом Президента Российской Федерации от 30.01.2010 г. № </a:t>
            </a:r>
            <a:r>
              <a:rPr lang="ru-RU" dirty="0" smtClean="0"/>
              <a:t>120.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2008" y="2010697"/>
            <a:ext cx="4139380" cy="904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Механизмы достижения целей и задач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2007" y="3333140"/>
            <a:ext cx="4122173" cy="1042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Ключевые объекты взаимодействия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2006" y="4916129"/>
            <a:ext cx="4141839" cy="1150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Органы </a:t>
            </a:r>
            <a:r>
              <a:rPr lang="ru-RU" dirty="0"/>
              <a:t>государственной власти, хозяйствующие субъекты Российской </a:t>
            </a:r>
            <a:r>
              <a:rPr lang="ru-RU" dirty="0" smtClean="0"/>
              <a:t>Федерации.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7341" y="2261423"/>
            <a:ext cx="5638799" cy="411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/>
              <a:t>Совершенствование нормативной правовой базы для осуществления </a:t>
            </a:r>
            <a:br>
              <a:rPr lang="ru-RU" sz="1600" dirty="0"/>
            </a:br>
            <a:r>
              <a:rPr lang="ru-RU" sz="1600" dirty="0"/>
              <a:t>товарной аквакультуры (товарного рыбоводства), реализация подпрограмм «Развитие аквакультуры»</a:t>
            </a:r>
            <a:br>
              <a:rPr lang="ru-RU" sz="1600" dirty="0"/>
            </a:br>
            <a:r>
              <a:rPr lang="ru-RU" sz="1600" dirty="0"/>
              <a:t> и «Развитие осетрового хозяйства» Государственной программы Российской Федерации «Развитие рыбохозяйственного комплекса», утвержденной постановлением Правительства Российской Федерации от 15.04. 2014 г. № 314, </a:t>
            </a:r>
            <a:r>
              <a:rPr lang="ru-RU" sz="1600" dirty="0" smtClean="0"/>
              <a:t> </a:t>
            </a:r>
            <a:r>
              <a:rPr lang="ru-RU" sz="1600" dirty="0"/>
              <a:t>а также реализация отраслевой программы «Развитие товарной аквакультуры (товарного рыбоводства) </a:t>
            </a:r>
            <a:br>
              <a:rPr lang="ru-RU" sz="1600" dirty="0"/>
            </a:br>
            <a:r>
              <a:rPr lang="ru-RU" sz="1600" dirty="0"/>
              <a:t>в Российской Федерации на 2015 –2020 годы», утвержденной приказом Минсельхоза России от 16.01.2015 г. № 10.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>
            <a:off x="2383094" y="4375355"/>
            <a:ext cx="9832" cy="5407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4" idx="0"/>
          </p:cNvCxnSpPr>
          <p:nvPr/>
        </p:nvCxnSpPr>
        <p:spPr>
          <a:xfrm flipH="1">
            <a:off x="2383094" y="2915264"/>
            <a:ext cx="8604" cy="4178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61388" y="2467903"/>
            <a:ext cx="1506792" cy="16911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</p:cNvCxnSpPr>
          <p:nvPr/>
        </p:nvCxnSpPr>
        <p:spPr>
          <a:xfrm flipV="1">
            <a:off x="4463845" y="4159046"/>
            <a:ext cx="1499419" cy="13322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369575" y="1484676"/>
            <a:ext cx="3809999" cy="5112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6179574" y="1479762"/>
            <a:ext cx="2590799" cy="7619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2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18966" y="516193"/>
            <a:ext cx="9026013" cy="1120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6.</a:t>
            </a:r>
            <a:r>
              <a:rPr lang="ru-RU" dirty="0"/>
              <a:t> Сохранение и увеличение запасов водных объектов рыбохозяйственного значения путем искусственного воспроизводства водных биологических </a:t>
            </a:r>
            <a:r>
              <a:rPr lang="ru-RU" dirty="0" smtClean="0"/>
              <a:t>ресурсов.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8770" y="2399071"/>
            <a:ext cx="4296084" cy="993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Механизмы достижения </a:t>
            </a:r>
            <a:r>
              <a:rPr lang="ru-RU" dirty="0" smtClean="0"/>
              <a:t>целей  </a:t>
            </a:r>
            <a:r>
              <a:rPr lang="ru-RU" dirty="0"/>
              <a:t>и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6311" y="4021394"/>
            <a:ext cx="3952568" cy="1022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Ключевые объекты </a:t>
            </a:r>
            <a:r>
              <a:rPr lang="ru-RU" dirty="0" smtClean="0"/>
              <a:t>взаимодействия: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4969" y="5515897"/>
            <a:ext cx="3795250" cy="993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Органы</a:t>
            </a:r>
            <a:r>
              <a:rPr lang="ru-RU" dirty="0"/>
              <a:t> государственной власти, хозяйствующие субъекты Российской </a:t>
            </a:r>
            <a:r>
              <a:rPr lang="ru-RU" dirty="0" smtClean="0"/>
              <a:t>Федерации.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99355" y="2359742"/>
            <a:ext cx="5732206" cy="41885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/>
              <a:t>Выращивание молоди (личинок) водных биологических ресурсов (включая осетровые виды рыб) с их последующим выпуском</a:t>
            </a:r>
          </a:p>
          <a:p>
            <a:pPr algn="ctr"/>
            <a:r>
              <a:rPr lang="ru-RU" sz="1600" dirty="0"/>
              <a:t>в водные объекты рыбохозяйственного </a:t>
            </a:r>
            <a:r>
              <a:rPr lang="ru-RU" sz="1600" dirty="0" smtClean="0"/>
              <a:t>значения.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/>
              <a:t>Формирование</a:t>
            </a:r>
            <a:r>
              <a:rPr lang="ru-RU" sz="1600" dirty="0"/>
              <a:t>, содержание </a:t>
            </a:r>
            <a:br>
              <a:rPr lang="ru-RU" sz="1600" dirty="0"/>
            </a:br>
            <a:r>
              <a:rPr lang="ru-RU" sz="1600" dirty="0"/>
              <a:t>и эксплуатация ремонтно-маточных стад водных биологических ресурсов (включая осетровые виды рыб</a:t>
            </a:r>
            <a:r>
              <a:rPr lang="ru-RU" sz="1600" dirty="0" smtClean="0"/>
              <a:t>).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1600" dirty="0" smtClean="0"/>
              <a:t>Реализация</a:t>
            </a:r>
            <a:r>
              <a:rPr lang="ru-RU" sz="1600" dirty="0"/>
              <a:t> подпрограмм «Развитие аквакультуры» и «Развитие осетрового хозяйства» государственной программы Российской Федерации «Развитие рыбохозяйственного комплекса»,</a:t>
            </a:r>
            <a:br>
              <a:rPr lang="ru-RU" sz="1600" dirty="0"/>
            </a:br>
            <a:r>
              <a:rPr lang="ru-RU" sz="1600" dirty="0"/>
              <a:t> утвержденной постановлением Правительства Российской Федерации от 15.04.2014 г. № 314.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177844" y="1697600"/>
            <a:ext cx="4154128" cy="6621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6331973" y="1666567"/>
            <a:ext cx="2502310" cy="6292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202426" y="3421626"/>
            <a:ext cx="1" cy="5997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182762" y="5043949"/>
            <a:ext cx="19664" cy="5161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404854" y="2895600"/>
            <a:ext cx="1457631" cy="13648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5" idx="3"/>
            <a:endCxn id="6" idx="1"/>
          </p:cNvCxnSpPr>
          <p:nvPr/>
        </p:nvCxnSpPr>
        <p:spPr>
          <a:xfrm flipV="1">
            <a:off x="4090219" y="4454013"/>
            <a:ext cx="1809136" cy="15584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типовой процесс 3"/>
          <p:cNvSpPr/>
          <p:nvPr/>
        </p:nvSpPr>
        <p:spPr>
          <a:xfrm>
            <a:off x="193040" y="762000"/>
            <a:ext cx="6309360" cy="581152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Росрыболовство </a:t>
            </a:r>
            <a:r>
              <a:rPr lang="ru-RU" sz="1200" dirty="0"/>
              <a:t>совместно с Минсельхозом России разработали «пакет» проектов федеральных законов о внесении изменений в Федеральный закон от 2 июля 2013 г. № 148-ФЗ «Об аквакультуре (рыбоводстве) и о внесении изменений в отдельные законодательные акты Российской Федерации» (далее – Закон об аквакультуре).</a:t>
            </a:r>
          </a:p>
          <a:p>
            <a:pPr algn="just"/>
            <a:r>
              <a:rPr lang="ru-RU" sz="1200" dirty="0" smtClean="0"/>
              <a:t>        Подготовлен </a:t>
            </a:r>
            <a:r>
              <a:rPr lang="ru-RU" sz="1200" dirty="0"/>
              <a:t>проект </a:t>
            </a:r>
            <a:r>
              <a:rPr lang="ru-RU" sz="1200" dirty="0" smtClean="0"/>
              <a:t>Федерального </a:t>
            </a:r>
            <a:r>
              <a:rPr lang="ru-RU" sz="1200" dirty="0"/>
              <a:t>закона о внесении изменений в статью 21 Закона об аквакультуре, который направлен на регулирование отношений, касающихся пастбищной аквакультуры и искусственного воспроизводства анадромных видов рыб.</a:t>
            </a:r>
          </a:p>
          <a:p>
            <a:pPr algn="just"/>
            <a:r>
              <a:rPr lang="ru-RU" sz="1200" dirty="0" smtClean="0"/>
              <a:t>         Кроме </a:t>
            </a:r>
            <a:r>
              <a:rPr lang="ru-RU" sz="1200" dirty="0"/>
              <a:t>того, предлагается внести изменения в Закон об аквакультуре в часть 3 статьи 10, которые нормативно закрепят порядок заключения договора с некоммерческими рыбоводными хозяйствами.</a:t>
            </a:r>
          </a:p>
          <a:p>
            <a:pPr algn="just"/>
            <a:r>
              <a:rPr lang="ru-RU" sz="1200" dirty="0" smtClean="0"/>
              <a:t>         В </a:t>
            </a:r>
            <a:r>
              <a:rPr lang="ru-RU" sz="1200" dirty="0"/>
              <a:t>соответствии с пунктом 10 протокола совещания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у </a:t>
            </a:r>
            <a:r>
              <a:rPr lang="ru-RU" sz="1200" dirty="0"/>
              <a:t>Председателя Правительства Российской Федерации от 4 апреля 2015 года № ДМ-П16-33пр подготовлен проект федерального закона «О внесении изменений в Лесной Кодекс и отдельные законодательные акты Российской Федерации по вопросам использования ленных участков для целей размещения объектов, необходимых для осуществления рыболовства и аквакультуры (рыбоводства)».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Указанные </a:t>
            </a:r>
            <a:r>
              <a:rPr lang="ru-RU" sz="1200" dirty="0"/>
              <a:t>законопроекты, касающиеся внесения изменений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</a:t>
            </a:r>
            <a:r>
              <a:rPr lang="ru-RU" sz="1200" dirty="0"/>
              <a:t>Закон об аквакультуре, в настоящее время проходят стадию их инкорпорирования в отдельный законопроект для окончательной доработки и внесения в Минсельхоз России и последующей нормотворческой работы над ними в 2016 году и нормативно направлены на обеспечения выполнения задач обеспечения прироста продукции товарной аквакультуры и её объема производства, установленные Декларацией. (Управление правового обеспечения, государственной службы и кадров).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6880" y="111760"/>
            <a:ext cx="5902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В части совершенствования нормативной правовой </a:t>
            </a:r>
            <a:r>
              <a:rPr lang="ru-RU" dirty="0" smtClean="0">
                <a:solidFill>
                  <a:srgbClr val="0070C0"/>
                </a:solidFill>
              </a:rPr>
              <a:t>базы: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69760" y="111760"/>
            <a:ext cx="5049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ea typeface="Calibri" panose="020F0502020204030204" pitchFamily="34" charset="0"/>
              </a:rPr>
              <a:t>Для обеспечения прироста продукции товарной аквакультуры и достижения данных </a:t>
            </a:r>
            <a:r>
              <a:rPr lang="ru-RU" dirty="0" smtClean="0">
                <a:solidFill>
                  <a:srgbClr val="0070C0"/>
                </a:solidFill>
                <a:ea typeface="Calibri" panose="020F0502020204030204" pitchFamily="34" charset="0"/>
              </a:rPr>
              <a:t>показателей: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193280" y="1066800"/>
            <a:ext cx="4724400" cy="17068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</a:t>
            </a:r>
            <a:r>
              <a:rPr lang="ru-RU" dirty="0"/>
              <a:t>каждый субъект Российской Федерации направлены рекомендации по увеличению объемов производства по указанному направлению на 30,1 % по отношению к фактическим показателям 2015 года.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7406640" y="3474720"/>
            <a:ext cx="4439920" cy="22656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Создано 20  рабочих групп </a:t>
            </a:r>
            <a:r>
              <a:rPr lang="ru-RU" dirty="0"/>
              <a:t>по определению потенциальных акваторий водных объектов и их частей, пригодных для осуществления аквакультуры (рыбоводства</a:t>
            </a:r>
            <a:r>
              <a:rPr lang="ru-RU" dirty="0" smtClean="0"/>
              <a:t>) по территориальному признаку.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9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47019" y="432619"/>
            <a:ext cx="9851923" cy="1150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7. </a:t>
            </a:r>
            <a:r>
              <a:rPr lang="ru-RU" dirty="0"/>
              <a:t>Повышение объема ресурсных исследований, проводимых подведомственными Росрыболовству научно-исследовательскими организациями.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3457" y="2153266"/>
            <a:ext cx="4670323" cy="938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Механизмы </a:t>
            </a:r>
            <a:r>
              <a:rPr lang="ru-RU" dirty="0"/>
              <a:t>достижения целей и задач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3961" y="3519949"/>
            <a:ext cx="4699819" cy="973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Ключевые</a:t>
            </a:r>
            <a:r>
              <a:rPr lang="ru-RU" dirty="0"/>
              <a:t> объекты </a:t>
            </a:r>
            <a:r>
              <a:rPr lang="ru-RU" dirty="0" smtClean="0"/>
              <a:t>взаимодействия: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3961" y="4817806"/>
            <a:ext cx="4699819" cy="1484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Научно-исследовательские </a:t>
            </a:r>
            <a:r>
              <a:rPr lang="ru-RU" dirty="0"/>
              <a:t>организации, органы  государственной власти, хозяйствующие субъекты Российской Федерации, общественные  </a:t>
            </a:r>
            <a:r>
              <a:rPr lang="ru-RU" dirty="0" smtClean="0"/>
              <a:t>организации.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718618" y="1617407"/>
            <a:ext cx="3559278" cy="5014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4" idx="0"/>
          </p:cNvCxnSpPr>
          <p:nvPr/>
        </p:nvCxnSpPr>
        <p:spPr>
          <a:xfrm flipH="1">
            <a:off x="2703871" y="3092246"/>
            <a:ext cx="14748" cy="4277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2703870" y="4493342"/>
            <a:ext cx="1" cy="3244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430296" y="2256502"/>
            <a:ext cx="5034117" cy="4281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/>
              <a:t>Расширение исследований на перспективные районы и включение 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/>
              <a:t>сырьевую базу недоиспользуемых объектов.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6268065" y="1602658"/>
            <a:ext cx="2664540" cy="6341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13" idx="1"/>
          </p:cNvCxnSpPr>
          <p:nvPr/>
        </p:nvCxnSpPr>
        <p:spPr>
          <a:xfrm flipH="1" flipV="1">
            <a:off x="5068530" y="2625213"/>
            <a:ext cx="1361766" cy="1772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3" idx="1"/>
            <a:endCxn id="5" idx="3"/>
          </p:cNvCxnSpPr>
          <p:nvPr/>
        </p:nvCxnSpPr>
        <p:spPr>
          <a:xfrm flipH="1">
            <a:off x="5053780" y="4397477"/>
            <a:ext cx="1376516" cy="11626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1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80" y="264160"/>
            <a:ext cx="9794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 первом полугодии 2016 года научно-исследовательскими организациями Росрыболовства были обработаны научные данные, полученные в ходе экспедиций, проведенных в 2015 году с целью расширения исследований в перспективных районах и включения в сырьевую базу недоиспользуемых объектов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Блок-схема: ссылка на другую страницу 2"/>
          <p:cNvSpPr/>
          <p:nvPr/>
        </p:nvSpPr>
        <p:spPr>
          <a:xfrm>
            <a:off x="274320" y="1595120"/>
            <a:ext cx="2834640" cy="134620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 2015 году ФГБНУ «ПИНРО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Западном секторе российской части Арктики</a:t>
            </a:r>
            <a:endParaRPr lang="ru-RU" dirty="0"/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274320" y="3072448"/>
            <a:ext cx="2834640" cy="125523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Выполнено </a:t>
            </a:r>
            <a:r>
              <a:rPr lang="ru-RU" dirty="0">
                <a:solidFill>
                  <a:srgbClr val="002060"/>
                </a:solidFill>
              </a:rPr>
              <a:t>16 экспедиций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465 </a:t>
            </a:r>
            <a:r>
              <a:rPr lang="ru-RU" dirty="0" err="1">
                <a:solidFill>
                  <a:srgbClr val="002060"/>
                </a:solidFill>
              </a:rPr>
              <a:t>судосуток</a:t>
            </a:r>
            <a:r>
              <a:rPr lang="ru-RU" dirty="0">
                <a:solidFill>
                  <a:srgbClr val="002060"/>
                </a:solidFill>
              </a:rPr>
              <a:t>) 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93040" y="4663440"/>
            <a:ext cx="2915920" cy="18694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hangingPunct="0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Баренцево море</a:t>
            </a:r>
          </a:p>
          <a:p>
            <a:pPr fontAlgn="base" hangingPunct="0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Норвежское море</a:t>
            </a:r>
          </a:p>
          <a:p>
            <a:pPr algn="r" fontAlgn="base" hangingPunct="0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Гренландское море</a:t>
            </a:r>
          </a:p>
          <a:p>
            <a:pPr fontAlgn="base" hangingPunct="0"/>
            <a:r>
              <a:rPr lang="ru-RU" dirty="0" smtClean="0">
                <a:solidFill>
                  <a:srgbClr val="002060"/>
                </a:solidFill>
              </a:rPr>
              <a:t> Белое море </a:t>
            </a:r>
          </a:p>
          <a:p>
            <a:pPr algn="r" fontAlgn="base" hangingPunct="0"/>
            <a:r>
              <a:rPr lang="ru-RU" dirty="0" smtClean="0">
                <a:solidFill>
                  <a:srgbClr val="002060"/>
                </a:solidFill>
              </a:rPr>
              <a:t>Карское море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1561" y="5537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22" name="Прямая со стрелкой 21"/>
          <p:cNvCxnSpPr>
            <a:stCxn id="5" idx="2"/>
          </p:cNvCxnSpPr>
          <p:nvPr/>
        </p:nvCxnSpPr>
        <p:spPr>
          <a:xfrm>
            <a:off x="1691640" y="4327684"/>
            <a:ext cx="0" cy="2443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383280" y="1442721"/>
            <a:ext cx="79922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Проведенные исследования показали, что в связи со значительным повышением температуры воды </a:t>
            </a:r>
            <a:r>
              <a:rPr lang="ru-RU" sz="13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в </a:t>
            </a:r>
            <a:r>
              <a:rPr lang="ru-RU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Северной Атлантике и сопредельных водах (в</a:t>
            </a:r>
            <a:r>
              <a:rPr lang="ru-RU" sz="1300" dirty="0">
                <a:solidFill>
                  <a:srgbClr val="002060"/>
                </a:solidFill>
                <a:ea typeface="Calibri" panose="020F0502020204030204" pitchFamily="34" charset="0"/>
              </a:rPr>
              <a:t> последние годы наблюдались исторические максимумы температуры морской воды</a:t>
            </a:r>
            <a:r>
              <a:rPr lang="ru-RU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), </a:t>
            </a:r>
            <a:r>
              <a:rPr lang="ru-RU" sz="13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а </a:t>
            </a:r>
            <a:r>
              <a:rPr lang="ru-RU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также сокращением ледового покрова</a:t>
            </a:r>
            <a:r>
              <a:rPr lang="ru-RU" sz="1300" dirty="0">
                <a:solidFill>
                  <a:srgbClr val="002060"/>
                </a:solidFill>
                <a:ea typeface="Calibri" panose="020F0502020204030204" pitchFamily="34" charset="0"/>
              </a:rPr>
              <a:t> (с конца 80-х годов прошлого столетия площадь арктических льдов в период сезонного минимума сократилась более чем на четверть)</a:t>
            </a:r>
            <a:r>
              <a:rPr lang="ru-RU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, возросла численность большинства промысловых объектов </a:t>
            </a:r>
            <a:r>
              <a:rPr lang="ru-RU" sz="13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в </a:t>
            </a:r>
            <a:r>
              <a:rPr lang="ru-RU" sz="1300" dirty="0">
                <a:solidFill>
                  <a:srgbClr val="002060"/>
                </a:solidFill>
                <a:ea typeface="Times New Roman" panose="02020603050405020304" pitchFamily="18" charset="0"/>
              </a:rPr>
              <a:t>основном районе </a:t>
            </a:r>
            <a:r>
              <a:rPr lang="ru-RU" sz="13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рыболовства – Северо-Западном секторе Арктики, включая Баренцево, Норвежское и Гренландское моря.</a:t>
            </a:r>
            <a:r>
              <a:rPr lang="ru-RU" sz="1300" dirty="0">
                <a:solidFill>
                  <a:srgbClr val="002060"/>
                </a:solidFill>
              </a:rPr>
              <a:t> </a:t>
            </a:r>
            <a:endParaRPr lang="ru-RU" sz="1300" dirty="0" smtClean="0">
              <a:solidFill>
                <a:srgbClr val="002060"/>
              </a:solidFill>
            </a:endParaRPr>
          </a:p>
          <a:p>
            <a:pPr indent="450215" algn="just"/>
            <a:r>
              <a:rPr lang="ru-RU" sz="1300" dirty="0" smtClean="0">
                <a:solidFill>
                  <a:srgbClr val="002060"/>
                </a:solidFill>
              </a:rPr>
              <a:t>Прежде всего, это </a:t>
            </a:r>
            <a:r>
              <a:rPr lang="ru-RU" sz="1300" dirty="0">
                <a:solidFill>
                  <a:srgbClr val="002060"/>
                </a:solidFill>
              </a:rPr>
              <a:t>касается трески, пикши, палтуса, сельди, путассу, окуней, и других видов рыб. Одновременно расширился ареал их распространения в восточном и северном направлениях</a:t>
            </a:r>
            <a:r>
              <a:rPr lang="ru-RU" sz="1300" dirty="0" smtClean="0">
                <a:solidFill>
                  <a:srgbClr val="002060"/>
                </a:solidFill>
              </a:rPr>
              <a:t>. </a:t>
            </a:r>
          </a:p>
          <a:p>
            <a:pPr indent="450215" algn="just"/>
            <a:r>
              <a:rPr lang="ru-RU" sz="1300" dirty="0" smtClean="0">
                <a:solidFill>
                  <a:srgbClr val="002060"/>
                </a:solidFill>
              </a:rPr>
              <a:t>В </a:t>
            </a:r>
            <a:r>
              <a:rPr lang="ru-RU" sz="1300" dirty="0">
                <a:solidFill>
                  <a:srgbClr val="002060"/>
                </a:solidFill>
              </a:rPr>
              <a:t>последние десятилетие запасы трески находятся на высоком уровне. Запас пикши и ее вылов также достигли рекордно высоких величин. Аналогичная ситуация отмечается и с пелагическими рыбами (скумбрия, сельдь, путассу).  </a:t>
            </a:r>
            <a:endParaRPr lang="ru-RU" sz="1300" dirty="0" smtClean="0">
              <a:solidFill>
                <a:srgbClr val="002060"/>
              </a:solidFill>
            </a:endParaRPr>
          </a:p>
          <a:p>
            <a:pPr indent="450215" algn="just"/>
            <a:r>
              <a:rPr lang="ru-RU" sz="1300" dirty="0">
                <a:solidFill>
                  <a:srgbClr val="002060"/>
                </a:solidFill>
              </a:rPr>
              <a:t>Объем ОДУ (квот) трески Баренцева моря для России, Норвегии и третьих стран, установленный </a:t>
            </a:r>
            <a:r>
              <a:rPr lang="ru-RU" sz="1300" dirty="0" smtClean="0">
                <a:solidFill>
                  <a:srgbClr val="002060"/>
                </a:solidFill>
              </a:rPr>
              <a:t/>
            </a:r>
            <a:br>
              <a:rPr lang="ru-RU" sz="1300" dirty="0" smtClean="0">
                <a:solidFill>
                  <a:srgbClr val="002060"/>
                </a:solidFill>
              </a:rPr>
            </a:br>
            <a:r>
              <a:rPr lang="ru-RU" sz="1300" dirty="0" smtClean="0">
                <a:solidFill>
                  <a:srgbClr val="002060"/>
                </a:solidFill>
              </a:rPr>
              <a:t>в </a:t>
            </a:r>
            <a:r>
              <a:rPr lang="ru-RU" sz="1300" dirty="0">
                <a:solidFill>
                  <a:srgbClr val="002060"/>
                </a:solidFill>
              </a:rPr>
              <a:t>рамках 45-й сессии Совместной Российско-Норвежской комиссии по рыболовству, составил в 2016 году 859,6 тыс. тонн, пикши – 236 тыс. тонн. </a:t>
            </a:r>
          </a:p>
          <a:p>
            <a:pPr indent="450215" algn="just"/>
            <a:r>
              <a:rPr lang="ru-RU" sz="1300" dirty="0">
                <a:solidFill>
                  <a:srgbClr val="002060"/>
                </a:solidFill>
              </a:rPr>
              <a:t>При дальнейшем потеплении вод Баренцева моря будет происходить расширение ареалов промысловых видов рыб на север и восток моря. Сохранение тенденции на потепление создает перспективы хозяйственного освоения дополнительной сырьевой базы в Карском море, а возможно, и море Лаптевых. Сокращение площади ледового покрова и увеличение протяженности миграций основных промысловых видов рыб формирует предпосылки для организации здесь добычи (вылова) черного палтуса, трески, пикши, мойвы, сайки. </a:t>
            </a:r>
          </a:p>
          <a:p>
            <a:pPr indent="450215" algn="just"/>
            <a:r>
              <a:rPr lang="ru-RU" sz="1300" dirty="0">
                <a:solidFill>
                  <a:srgbClr val="002060"/>
                </a:solidFill>
              </a:rPr>
              <a:t>В то же время в случае окончания теплого периода и начале похолодания в Баренцевом море ожидается обратная картина – сокращение района распределения донных видов и его смещение в южном направлении, возвращение к традиционной структуре пищевых связей в экосистеме моря и возрастанию роли традиционных районов промысла, типичных для нормальных и холодных лет.</a:t>
            </a:r>
          </a:p>
          <a:p>
            <a:pPr indent="450215" algn="just"/>
            <a:endParaRPr lang="ru-RU" sz="1300" dirty="0"/>
          </a:p>
          <a:p>
            <a:pPr indent="450215" algn="just"/>
            <a:endParaRPr lang="ru-RU" sz="1300" dirty="0"/>
          </a:p>
          <a:p>
            <a:pPr indent="450215" algn="just"/>
            <a:endParaRPr lang="ru-RU" sz="1200" dirty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829" y="359229"/>
            <a:ext cx="3973285" cy="2013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Научно-исследовательские работы, проведенные ФГБНУ «ТИНРО-Центр»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2015 году (19 </a:t>
            </a:r>
            <a:r>
              <a:rPr lang="ru-RU" dirty="0" err="1"/>
              <a:t>судосуток</a:t>
            </a:r>
            <a:r>
              <a:rPr lang="ru-RU" dirty="0"/>
              <a:t>), показали существование значительных скоплений запасов сайки от российского сектора Чукотского моря до моря </a:t>
            </a:r>
            <a:r>
              <a:rPr lang="ru-RU" dirty="0" smtClean="0"/>
              <a:t>Лаптевых.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80114" y="1366157"/>
            <a:ext cx="6531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844143" y="419100"/>
            <a:ext cx="6858000" cy="1594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море Лаптевых из 50 видов рыб, постоянно встречающихся здесь, в траловых уловах отмечено 24 вида. Общая учтенная биомасса рыб в придонном слое оценена в 131,6 тыс. т. Почти 99 % (130,2 тыс. </a:t>
            </a:r>
            <a:r>
              <a:rPr lang="ru-RU" dirty="0" smtClean="0"/>
              <a:t>тонн) </a:t>
            </a:r>
            <a:r>
              <a:rPr lang="ru-RU" dirty="0"/>
              <a:t>ее пришлось на </a:t>
            </a:r>
            <a:r>
              <a:rPr lang="ru-RU" dirty="0" smtClean="0"/>
              <a:t>сайку.</a:t>
            </a:r>
            <a:endParaRPr lang="ru-RU" dirty="0"/>
          </a:p>
          <a:p>
            <a:pPr algn="ctr"/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343400" y="2035629"/>
            <a:ext cx="489857" cy="587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30629" y="2622674"/>
            <a:ext cx="4452257" cy="1633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/>
              <a:t>По величине запасов пелагических рыб (прежде всего сайки) море Лаптевых в настоящее время не уступает западному (Российскому) сектору Чукотского моря, однако доступность этого ресурса для экспедиционного промысла, в связи с удаленностью района и очень коротким периодом благоприятных для добычи ледовых условий, весьма проблематична. При этом возможна организация прибрежного промысла для нужд местного населения небольшими судами, базирующимися в ближайших портах.</a:t>
            </a:r>
          </a:p>
        </p:txBody>
      </p:sp>
      <p:cxnSp>
        <p:nvCxnSpPr>
          <p:cNvPr id="14" name="Прямая со стрелкой 13"/>
          <p:cNvCxnSpPr>
            <a:endCxn id="16" idx="0"/>
          </p:cNvCxnSpPr>
          <p:nvPr/>
        </p:nvCxnSpPr>
        <p:spPr>
          <a:xfrm>
            <a:off x="4833259" y="2013857"/>
            <a:ext cx="2285999" cy="608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процесс 15"/>
          <p:cNvSpPr/>
          <p:nvPr/>
        </p:nvSpPr>
        <p:spPr>
          <a:xfrm>
            <a:off x="4746172" y="2622674"/>
            <a:ext cx="4746171" cy="163363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Сайка </a:t>
            </a:r>
            <a:r>
              <a:rPr lang="ru-RU" sz="1200" dirty="0"/>
              <a:t>доминирует по биомассе и в Чукотском море, составляя до 90 </a:t>
            </a:r>
            <a:endParaRPr lang="ru-RU" sz="1200" dirty="0" smtClean="0"/>
          </a:p>
          <a:p>
            <a:pPr algn="just"/>
            <a:r>
              <a:rPr lang="ru-RU" sz="1200" dirty="0" smtClean="0"/>
              <a:t>% </a:t>
            </a:r>
            <a:r>
              <a:rPr lang="ru-RU" sz="1200" dirty="0"/>
              <a:t>учтенной биомассы рыб. По результатам последних исследований в Чукотском море крупных концентраций сайки не наблюдалось, но, неоднократно фиксировались ее достаточно плотные скопления. Необследованными еще остаются территориальные воды, в пределах границы которых в 1970-м году велся успешный промысел вида крупнотоннажными судами северо-западнее м. Дежнева</a:t>
            </a:r>
            <a:r>
              <a:rPr lang="ru-RU" sz="1200" dirty="0" smtClean="0"/>
              <a:t>.</a:t>
            </a:r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8294914" y="2035629"/>
            <a:ext cx="1676400" cy="489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Блок-схема: процесс 30"/>
          <p:cNvSpPr/>
          <p:nvPr/>
        </p:nvSpPr>
        <p:spPr>
          <a:xfrm>
            <a:off x="9775371" y="2547258"/>
            <a:ext cx="2177144" cy="32983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bg1"/>
                </a:solidFill>
                <a:ea typeface="Calibri" panose="020F0502020204030204" pitchFamily="34" charset="0"/>
              </a:rPr>
              <a:t>На </a:t>
            </a:r>
            <a:r>
              <a:rPr lang="ru-RU" sz="1100" dirty="0">
                <a:solidFill>
                  <a:schemeClr val="bg1"/>
                </a:solidFill>
                <a:ea typeface="Calibri" panose="020F0502020204030204" pitchFamily="34" charset="0"/>
              </a:rPr>
              <a:t>шельфе моря Лаптевых обнаружены крабы и донные виды рыб. По величине запасов донных рыб и беспозвоночных значительно менее продуктивно, чем Чукотское море, прежде всего ввиду отсутствия промысловых скоплений крабов, однако присутствие в уловах половозрелого окуня-</a:t>
            </a:r>
            <a:r>
              <a:rPr lang="ru-RU" sz="1100" dirty="0" err="1">
                <a:solidFill>
                  <a:schemeClr val="bg1"/>
                </a:solidFill>
                <a:ea typeface="Calibri" panose="020F0502020204030204" pitchFamily="34" charset="0"/>
              </a:rPr>
              <a:t>клювача</a:t>
            </a:r>
            <a:r>
              <a:rPr lang="ru-RU" sz="1100" dirty="0">
                <a:solidFill>
                  <a:schemeClr val="bg1"/>
                </a:solidFill>
                <a:ea typeface="Calibri" panose="020F0502020204030204" pitchFamily="34" charset="0"/>
              </a:rPr>
              <a:t> свидетельствует о возможном присутствии здесь района его воспроизводства и возможном наличии промысловых </a:t>
            </a:r>
            <a:r>
              <a:rPr lang="ru-RU" sz="1100" dirty="0" smtClean="0">
                <a:solidFill>
                  <a:schemeClr val="bg1"/>
                </a:solidFill>
                <a:ea typeface="Calibri" panose="020F0502020204030204" pitchFamily="34" charset="0"/>
              </a:rPr>
              <a:t>концентраций.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555170" y="4505902"/>
            <a:ext cx="7968343" cy="20037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chemeClr val="bg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Из других видов рыб, представляющих ценность в промысловом отношении в море Лаптевых, отметим черного палтуса и морского окуня (</a:t>
            </a:r>
            <a:r>
              <a:rPr lang="en-US" altLang="ru-RU" sz="1400" dirty="0">
                <a:solidFill>
                  <a:schemeClr val="bg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S</a:t>
            </a:r>
            <a:r>
              <a:rPr lang="ru-RU" altLang="ru-RU" sz="1400" dirty="0">
                <a:solidFill>
                  <a:schemeClr val="bg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en-US" altLang="ru-RU" sz="1400" dirty="0">
                <a:solidFill>
                  <a:schemeClr val="bg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mentella</a:t>
            </a:r>
            <a:r>
              <a:rPr lang="ru-RU" altLang="ru-RU" sz="1400" dirty="0">
                <a:solidFill>
                  <a:schemeClr val="bg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). Наличие в уловах довольно крупных особей (54-55 см), дает основание полагать, наличие в море Лаптевых и палтуса промысловых размеров. Учтенная биомасса палтуса составила 167,9 тонн.</a:t>
            </a:r>
            <a:endParaRPr lang="ru-RU" altLang="ru-RU" sz="1400" dirty="0">
              <a:solidFill>
                <a:schemeClr val="bg1"/>
              </a:solidFill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chemeClr val="bg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При проведении исследований были также обнаружены моллюски – трубачи, </a:t>
            </a:r>
            <a:r>
              <a:rPr lang="ru-RU" altLang="ru-RU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промысловый ресурс которых в море Лаптевых может составить порядка 216 т.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32" y="116568"/>
            <a:ext cx="5576782" cy="1940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>
                <a:solidFill>
                  <a:srgbClr val="0070C0"/>
                </a:solidFill>
              </a:rPr>
              <a:t/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Наиболее </a:t>
            </a:r>
            <a:r>
              <a:rPr lang="ru-RU" sz="2000" b="1" dirty="0">
                <a:solidFill>
                  <a:srgbClr val="0070C0"/>
                </a:solidFill>
              </a:rPr>
              <a:t>перспективным районом в восточном секторе Арктики, где в ближайшие годы возможна организация промысла рыб и беспозвоночных является восточная часть российского сектора Чукотского </a:t>
            </a:r>
            <a:r>
              <a:rPr lang="ru-RU" sz="2000" b="1" dirty="0" smtClean="0">
                <a:solidFill>
                  <a:srgbClr val="0070C0"/>
                </a:solidFill>
              </a:rPr>
              <a:t>моря.</a:t>
            </a: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70" y="298942"/>
            <a:ext cx="5557716" cy="623702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6829" y="2155371"/>
            <a:ext cx="5725885" cy="3918857"/>
          </a:xfrm>
        </p:spPr>
        <p:txBody>
          <a:bodyPr>
            <a:normAutofit/>
          </a:bodyPr>
          <a:lstStyle/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   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70C0"/>
                </a:solidFill>
              </a:rPr>
              <a:t>  </a:t>
            </a:r>
            <a:r>
              <a:rPr lang="ru-RU" sz="1800" dirty="0" smtClean="0">
                <a:solidFill>
                  <a:srgbClr val="0070C0"/>
                </a:solidFill>
              </a:rPr>
              <a:t>В </a:t>
            </a:r>
            <a:r>
              <a:rPr lang="ru-RU" sz="1800" dirty="0">
                <a:solidFill>
                  <a:srgbClr val="0070C0"/>
                </a:solidFill>
              </a:rPr>
              <a:t>Чукотском море обнаружены креветки </a:t>
            </a:r>
            <a:r>
              <a:rPr lang="ru-RU" sz="1800" dirty="0" smtClean="0">
                <a:solidFill>
                  <a:srgbClr val="0070C0"/>
                </a:solidFill>
              </a:rPr>
              <a:t>и </a:t>
            </a:r>
            <a:r>
              <a:rPr lang="ru-RU" sz="1800" dirty="0">
                <a:solidFill>
                  <a:srgbClr val="0070C0"/>
                </a:solidFill>
              </a:rPr>
              <a:t>шримсы, биомасса которых составила около 1400 тонн. </a:t>
            </a:r>
            <a:endParaRPr lang="ru-RU" sz="180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0070C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      </a:t>
            </a:r>
          </a:p>
          <a:p>
            <a:pPr algn="just"/>
            <a:endParaRPr lang="ru-RU" sz="1800" dirty="0">
              <a:solidFill>
                <a:srgbClr val="0070C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 В </a:t>
            </a:r>
            <a:r>
              <a:rPr lang="ru-RU" sz="1800" dirty="0">
                <a:solidFill>
                  <a:srgbClr val="0070C0"/>
                </a:solidFill>
              </a:rPr>
              <a:t>Чукотском море запасы донных беспозвоночных, из которых наиболее ценным объектом является краб стригун </a:t>
            </a:r>
            <a:r>
              <a:rPr lang="ru-RU" sz="1800" dirty="0" err="1">
                <a:solidFill>
                  <a:srgbClr val="0070C0"/>
                </a:solidFill>
              </a:rPr>
              <a:t>опилио</a:t>
            </a:r>
            <a:r>
              <a:rPr lang="ru-RU" sz="1800" dirty="0">
                <a:solidFill>
                  <a:srgbClr val="0070C0"/>
                </a:solidFill>
              </a:rPr>
              <a:t>, по результатам последних исследований оцениваются более </a:t>
            </a:r>
            <a:r>
              <a:rPr lang="ru-RU" sz="1800" dirty="0" smtClean="0">
                <a:solidFill>
                  <a:srgbClr val="0070C0"/>
                </a:solidFill>
              </a:rPr>
              <a:t>высоко.</a:t>
            </a:r>
            <a:endParaRPr lang="ru-RU" sz="1800" dirty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7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02658" y="609601"/>
            <a:ext cx="8790039" cy="1150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8. </a:t>
            </a:r>
            <a:r>
              <a:rPr lang="ru-RU" dirty="0"/>
              <a:t>Увеличение объема производства рыбной </a:t>
            </a:r>
            <a:r>
              <a:rPr lang="ru-RU" dirty="0" smtClean="0"/>
              <a:t>продукции.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0606" y="2615381"/>
            <a:ext cx="4680155" cy="776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Механизмы достижения целей и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606" y="3952568"/>
            <a:ext cx="4689988" cy="845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Ключевые объекты </a:t>
            </a:r>
            <a:r>
              <a:rPr lang="ru-RU" dirty="0" smtClean="0"/>
              <a:t>взаимодействия: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0439" y="5358581"/>
            <a:ext cx="4680155" cy="1022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Органы государственной власти, хозяйствующие субъекты Российской </a:t>
            </a:r>
            <a:r>
              <a:rPr lang="ru-RU" dirty="0" smtClean="0"/>
              <a:t>Федерации.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0129" y="2566219"/>
            <a:ext cx="5378246" cy="3765755"/>
          </a:xfrm>
          <a:prstGeom prst="roundRect">
            <a:avLst>
              <a:gd name="adj" fmla="val 15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/>
              <a:t>Стимулирование модернизации существующих и строительства новых объектов рыбоперерабатывающей инфраструктуры, судов рыбопромыслового флота; объектов хранения рыбной </a:t>
            </a:r>
            <a:r>
              <a:rPr lang="ru-RU" dirty="0" smtClean="0"/>
              <a:t>продукции.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900516" y="1779639"/>
            <a:ext cx="3097162" cy="7865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  <a:endCxn id="4" idx="0"/>
          </p:cNvCxnSpPr>
          <p:nvPr/>
        </p:nvCxnSpPr>
        <p:spPr>
          <a:xfrm>
            <a:off x="2890684" y="3392129"/>
            <a:ext cx="4916" cy="5604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0"/>
          </p:cNvCxnSpPr>
          <p:nvPr/>
        </p:nvCxnSpPr>
        <p:spPr>
          <a:xfrm>
            <a:off x="2890683" y="4798142"/>
            <a:ext cx="9834" cy="5604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997678" y="1784556"/>
            <a:ext cx="3131574" cy="7177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1"/>
          </p:cNvCxnSpPr>
          <p:nvPr/>
        </p:nvCxnSpPr>
        <p:spPr>
          <a:xfrm flipH="1" flipV="1">
            <a:off x="5240595" y="2989007"/>
            <a:ext cx="1199534" cy="14600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0" idx="1"/>
          </p:cNvCxnSpPr>
          <p:nvPr/>
        </p:nvCxnSpPr>
        <p:spPr>
          <a:xfrm flipH="1">
            <a:off x="5240595" y="4449097"/>
            <a:ext cx="1199534" cy="14404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2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1658" y="408215"/>
            <a:ext cx="5181599" cy="1328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Целевые индикаторы подпрограммы</a:t>
            </a:r>
          </a:p>
          <a:p>
            <a:pPr algn="ctr"/>
            <a:r>
              <a:rPr lang="ru-RU" dirty="0" smtClean="0"/>
              <a:t>«Модернизация и стимулирование».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5686" y="2427515"/>
            <a:ext cx="4931228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построенных и модернизированных судов рыбопромыслового флота</a:t>
            </a:r>
          </a:p>
          <a:p>
            <a:pPr algn="ctr"/>
            <a:r>
              <a:rPr lang="ru-RU" dirty="0" smtClean="0"/>
              <a:t> с государственной поддержкой </a:t>
            </a:r>
          </a:p>
          <a:p>
            <a:pPr algn="ctr"/>
            <a:r>
              <a:rPr lang="ru-RU" dirty="0" smtClean="0"/>
              <a:t>(нарастающим итогом).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5114" y="2481943"/>
            <a:ext cx="5312229" cy="131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Объем введенных мощностей по хранению </a:t>
            </a:r>
          </a:p>
          <a:p>
            <a:pPr algn="ctr"/>
            <a:r>
              <a:rPr lang="ru-RU" dirty="0" smtClean="0"/>
              <a:t>и переработке рыбной продукции с государственной поддержкой </a:t>
            </a:r>
          </a:p>
          <a:p>
            <a:pPr algn="ctr"/>
            <a:r>
              <a:rPr lang="ru-RU" dirty="0" smtClean="0"/>
              <a:t>(нарастающим итогом). 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307771" y="1741714"/>
            <a:ext cx="1143000" cy="6096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654144" y="1736272"/>
            <a:ext cx="805542" cy="7456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15686" y="4561115"/>
            <a:ext cx="4931228" cy="1360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 проектов по строительству, реконструкции и модернизации судов рыбопромыслового флота.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8632370" y="3766457"/>
            <a:ext cx="10887" cy="751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 flipH="1">
            <a:off x="2775857" y="3733801"/>
            <a:ext cx="5443" cy="81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085113" y="4572001"/>
            <a:ext cx="5312230" cy="143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процессе строительства большой морозильный траулер.</a:t>
            </a:r>
          </a:p>
          <a:p>
            <a:pPr algn="ctr"/>
            <a:r>
              <a:rPr lang="ru-RU" dirty="0" smtClean="0"/>
              <a:t>Перерабатывающие мощности увеличились на 350 тыс. тонн в год, холодильное оборудование на 13 тыс. тонн единовременного хранения.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6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111760"/>
            <a:ext cx="4558665" cy="166624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1840" y="944880"/>
            <a:ext cx="5811520" cy="4873625"/>
          </a:xfrm>
        </p:spPr>
        <p:txBody>
          <a:bodyPr>
            <a:normAutofit fontScale="3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 </a:t>
            </a:r>
            <a:r>
              <a:rPr lang="ru-RU" sz="4300" dirty="0">
                <a:solidFill>
                  <a:srgbClr val="002060"/>
                </a:solidFill>
              </a:rPr>
              <a:t>В соответствии с Концепцией долгосрочного социально-экономического развития Российской Федерации на период до 2020 года, а также Доктриной продовольственной безопасности Российской Федерации и иными стратегическими документами одной из важнейших задач рыбохозяйственного комплекса Российской Федерации является укрепление продовольственной безопасности нашей страны </a:t>
            </a:r>
            <a:r>
              <a:rPr lang="ru-RU" sz="4300" dirty="0" smtClean="0">
                <a:solidFill>
                  <a:srgbClr val="002060"/>
                </a:solidFill>
              </a:rPr>
              <a:t/>
            </a:r>
            <a:br>
              <a:rPr lang="ru-RU" sz="4300" dirty="0" smtClean="0">
                <a:solidFill>
                  <a:srgbClr val="002060"/>
                </a:solidFill>
              </a:rPr>
            </a:br>
            <a:r>
              <a:rPr lang="ru-RU" sz="4300" dirty="0" smtClean="0">
                <a:solidFill>
                  <a:srgbClr val="002060"/>
                </a:solidFill>
              </a:rPr>
              <a:t>и </a:t>
            </a:r>
            <a:r>
              <a:rPr lang="ru-RU" sz="4300" dirty="0">
                <a:solidFill>
                  <a:srgbClr val="002060"/>
                </a:solidFill>
              </a:rPr>
              <a:t>обеспечение ее населения высококачественной, доступной отечественной рыбной продукцией.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300" dirty="0" smtClean="0">
              <a:solidFill>
                <a:srgbClr val="00206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Рыбное </a:t>
            </a:r>
            <a:r>
              <a:rPr lang="ru-RU" sz="4300" dirty="0">
                <a:solidFill>
                  <a:srgbClr val="002060"/>
                </a:solidFill>
              </a:rPr>
              <a:t>хозяйство относится к секторам экономики, имеющим большое значение для обеспечения социальной стабильности </a:t>
            </a:r>
            <a:r>
              <a:rPr lang="ru-RU" sz="4300" dirty="0" smtClean="0">
                <a:solidFill>
                  <a:srgbClr val="002060"/>
                </a:solidFill>
              </a:rPr>
              <a:t/>
            </a:r>
            <a:br>
              <a:rPr lang="ru-RU" sz="4300" dirty="0" smtClean="0">
                <a:solidFill>
                  <a:srgbClr val="002060"/>
                </a:solidFill>
              </a:rPr>
            </a:br>
            <a:r>
              <a:rPr lang="ru-RU" sz="4300" dirty="0" smtClean="0">
                <a:solidFill>
                  <a:srgbClr val="002060"/>
                </a:solidFill>
              </a:rPr>
              <a:t>в </a:t>
            </a:r>
            <a:r>
              <a:rPr lang="ru-RU" sz="4300" dirty="0">
                <a:solidFill>
                  <a:srgbClr val="002060"/>
                </a:solidFill>
              </a:rPr>
              <a:t>прибрежных субъектах Российской Федерации, где предприятия отрасли являются градо- и поселкообразующими, определяя социальную политику значительной части населения данных субъектов.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300" dirty="0" smtClean="0">
              <a:solidFill>
                <a:srgbClr val="002060"/>
              </a:solidFill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>
                <a:solidFill>
                  <a:srgbClr val="002060"/>
                </a:solidFill>
              </a:rPr>
              <a:t>Благодаря </a:t>
            </a:r>
            <a:r>
              <a:rPr lang="ru-RU" sz="4300" dirty="0">
                <a:solidFill>
                  <a:srgbClr val="002060"/>
                </a:solidFill>
              </a:rPr>
              <a:t>устойчивому развитию отечественного рыбохозяйственного комплекса, доля рыбной продукции российского производства на внутреннем рынке за 2015 год, по предварительным экспертным оценкам, составит порядка 80,4%, что выше порогового значения показателя, определенного Доктриной продовольственной безопасности Российской Федерации (80%).</a:t>
            </a:r>
          </a:p>
          <a:p>
            <a:pPr marL="0" indent="0">
              <a:buNone/>
            </a:pPr>
            <a:endParaRPr lang="ru-RU" sz="43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4960" y="1310640"/>
            <a:ext cx="5415280" cy="2641600"/>
          </a:xfrm>
        </p:spPr>
        <p:txBody>
          <a:bodyPr>
            <a:normAutofit fontScale="92500" lnSpcReduction="10000"/>
          </a:bodyPr>
          <a:lstStyle/>
          <a:p>
            <a:pPr indent="457200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solidFill>
                <a:srgbClr val="002060"/>
              </a:solidFill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solidFill>
                <a:srgbClr val="002060"/>
              </a:solidFill>
            </a:endParaRPr>
          </a:p>
          <a:p>
            <a:pPr indent="457200"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</a:endParaRPr>
          </a:p>
          <a:p>
            <a:pPr indent="457200" algn="ct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Публичной декларации </a:t>
            </a:r>
            <a:r>
              <a:rPr lang="ru-RU" sz="2000" dirty="0" smtClean="0">
                <a:solidFill>
                  <a:srgbClr val="002060"/>
                </a:solidFill>
              </a:rPr>
              <a:t> ключевые           показатели определены государственной </a:t>
            </a:r>
            <a:r>
              <a:rPr lang="ru-RU" sz="2000" dirty="0">
                <a:solidFill>
                  <a:srgbClr val="002060"/>
                </a:solidFill>
              </a:rPr>
              <a:t>программой Российской Федерации </a:t>
            </a:r>
          </a:p>
          <a:p>
            <a:pPr indent="45720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«Развитие рыбохозяйственного комплекса»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52500" y="1709057"/>
            <a:ext cx="4550228" cy="463731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Достижение объема произведенной рыбы </a:t>
            </a:r>
            <a:r>
              <a:rPr lang="ru-RU" sz="3200" dirty="0" smtClean="0"/>
              <a:t>и рыбных</a:t>
            </a:r>
            <a:r>
              <a:rPr lang="ru-RU" sz="3200" dirty="0"/>
              <a:t> продуктов, </a:t>
            </a:r>
            <a:endParaRPr lang="ru-RU" sz="3200" dirty="0" smtClean="0"/>
          </a:p>
          <a:p>
            <a:pPr algn="ctr"/>
            <a:r>
              <a:rPr lang="ru-RU" sz="3200" dirty="0" smtClean="0"/>
              <a:t>переработанных</a:t>
            </a:r>
            <a:r>
              <a:rPr lang="ru-RU" sz="3200" dirty="0"/>
              <a:t> </a:t>
            </a:r>
          </a:p>
          <a:p>
            <a:pPr algn="ctr"/>
            <a:r>
              <a:rPr lang="ru-RU" sz="3200" dirty="0"/>
              <a:t>и </a:t>
            </a:r>
            <a:r>
              <a:rPr lang="ru-RU" sz="3200" dirty="0" smtClean="0"/>
              <a:t>консервированных.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59286" y="1928590"/>
            <a:ext cx="49747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первое полугодие  2016 г. по отношению к аналогичному периоду 2015 г. производство рыбы и продуктов рыбных, переработанных 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консервированных,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увеличилось 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1,4% (или на 26,5 тыс. тонн) до 1951,8 тыс. тонн (за январь-июнь 2015 г. – 1925,3 тыс. тонн).</a:t>
            </a:r>
            <a:endParaRPr lang="ru-RU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2229" y="315686"/>
            <a:ext cx="9590314" cy="8490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предварительным данным Росстата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1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46480" y="289560"/>
            <a:ext cx="10180320" cy="873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КЛЮЧЕВЫЕ ЦЕЛИ И ЗАДАЧИ РОСРЫБОЛОВСТВА НА 2016 ГОД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160" y="1432560"/>
            <a:ext cx="2915920" cy="50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/>
          </a:p>
          <a:p>
            <a:pPr algn="ctr"/>
            <a:r>
              <a:rPr lang="ru-RU" sz="2400" dirty="0" smtClean="0"/>
              <a:t>1. </a:t>
            </a:r>
            <a:r>
              <a:rPr lang="ru-RU" sz="1400" dirty="0" smtClean="0"/>
              <a:t>Повышение </a:t>
            </a:r>
            <a:r>
              <a:rPr lang="ru-RU" sz="1400" dirty="0"/>
              <a:t>эффективности использования водных биоресурсов во внутренних водах Российской Федерации, в том числе во внутренних морских водах Российской Федерации, а также в территориальном море Российской Федерации, на континентальном шельфе Российской Федерации, исключительной экономической зоне Российской Федерации, в Азовском и  Каспийском морях и в районах действия международных договоров Российской Федерации в области рыболовства и сохранения водных биологических ресурсов, открытых районах Мирового океана.</a:t>
            </a:r>
          </a:p>
          <a:p>
            <a:r>
              <a:rPr lang="ru-RU" sz="1200" dirty="0"/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44240" y="1432560"/>
            <a:ext cx="2692400" cy="50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прав российских пользователей водными биоресурсами на их добычу (вылов) с учетом законодательства Российской Федерации и международных договоренностей в сфере рыболовства, а также возможности законного экспорта уловов водных биоресурсов российского происхождения и продукции из них на территории Республики Корея, КНДР, Япония, КНР и стран Евросоюза, стран – участниц международных организаций НАФО и НЕАФК.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31280" y="1432560"/>
            <a:ext cx="2651760" cy="50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dirty="0" smtClean="0"/>
              <a:t>3. </a:t>
            </a:r>
            <a:r>
              <a:rPr lang="ru-RU" sz="1400" dirty="0" smtClean="0"/>
              <a:t>Обеспечение </a:t>
            </a:r>
            <a:r>
              <a:rPr lang="ru-RU" sz="1400" dirty="0"/>
              <a:t>безопасности плавания судов рыбопромыслового флота</a:t>
            </a:r>
          </a:p>
          <a:p>
            <a:pPr algn="ctr"/>
            <a:r>
              <a:rPr lang="ru-RU" sz="1400" dirty="0"/>
              <a:t>в районах промысла при осуществлении рыболовства, в том числе в районах действия международных договоров в области рыболовства и сохранения водных биологических ресурсов. Взаимодействие с аварийно-спасательными службами министерств, ведомств и организаций в области поиска и спасания на море и водных бассейнах, предупреждения и ликвидации чрезвычайных ситуаций.</a:t>
            </a:r>
          </a:p>
          <a:p>
            <a:pPr algn="ctr"/>
            <a:r>
              <a:rPr lang="ru-RU" sz="1400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77680" y="1432560"/>
            <a:ext cx="2418080" cy="508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</a:t>
            </a:r>
            <a:r>
              <a:rPr lang="ru-RU" sz="1400" dirty="0" smtClean="0"/>
              <a:t>Рост </a:t>
            </a:r>
            <a:r>
              <a:rPr lang="ru-RU" sz="1400" dirty="0"/>
              <a:t>производства основных видов продукции аквакультуры, обеспечивающий продовольственную независимость страны в соответствии </a:t>
            </a:r>
            <a:br>
              <a:rPr lang="ru-RU" sz="1400" dirty="0"/>
            </a:br>
            <a:r>
              <a:rPr lang="ru-RU" sz="1400" dirty="0"/>
              <a:t>с Доктриной продовольственной безопасности Российской Федерации, утвержденной Указом Президента Российской Федерации от 30.01.2010 г. </a:t>
            </a:r>
            <a:r>
              <a:rPr lang="ru-RU" sz="1400" dirty="0" smtClean="0"/>
              <a:t>№ </a:t>
            </a:r>
            <a:r>
              <a:rPr lang="ru-RU" sz="1400" dirty="0"/>
              <a:t>120</a:t>
            </a:r>
            <a:r>
              <a:rPr lang="ru-RU" sz="1400" dirty="0" smtClean="0"/>
              <a:t>.</a:t>
            </a:r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2192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8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91067" y="1515532"/>
            <a:ext cx="2316480" cy="410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5.П</a:t>
            </a:r>
            <a:r>
              <a:rPr lang="ru-RU" sz="1400" dirty="0" smtClean="0"/>
              <a:t>овышение</a:t>
            </a:r>
            <a:r>
              <a:rPr lang="ru-RU" sz="1400" dirty="0"/>
              <a:t> эффективности федерального контроля (надзора) </a:t>
            </a:r>
            <a:endParaRPr lang="ru-RU" sz="1400" dirty="0" smtClean="0"/>
          </a:p>
          <a:p>
            <a:pPr algn="ctr"/>
            <a:r>
              <a:rPr lang="ru-RU" sz="1400" dirty="0" smtClean="0"/>
              <a:t>в </a:t>
            </a:r>
            <a:r>
              <a:rPr lang="ru-RU" sz="1400" dirty="0"/>
              <a:t>области рыболовства </a:t>
            </a:r>
            <a:endParaRPr lang="ru-RU" sz="1400" dirty="0" smtClean="0"/>
          </a:p>
          <a:p>
            <a:pPr algn="ctr"/>
            <a:r>
              <a:rPr lang="ru-RU" sz="1400" dirty="0" smtClean="0"/>
              <a:t>и </a:t>
            </a:r>
            <a:r>
              <a:rPr lang="ru-RU" sz="1400" dirty="0"/>
              <a:t>сохранения водных биоресурсов</a:t>
            </a:r>
            <a:r>
              <a:rPr lang="ru-RU" sz="1400" dirty="0" smtClean="0"/>
              <a:t>.</a:t>
            </a:r>
          </a:p>
          <a:p>
            <a:pPr algn="ctr"/>
            <a:endParaRPr lang="ru-RU" sz="1400" dirty="0"/>
          </a:p>
          <a:p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34080" y="1515532"/>
            <a:ext cx="2380827" cy="410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6.Сохранение </a:t>
            </a:r>
            <a:r>
              <a:rPr lang="ru-RU" sz="1400" dirty="0"/>
              <a:t>и увеличение запасов водных объектов рыбохозяйственного значения путем </a:t>
            </a:r>
            <a:endParaRPr lang="ru-RU" sz="1400" dirty="0" smtClean="0"/>
          </a:p>
          <a:p>
            <a:pPr algn="ctr"/>
            <a:r>
              <a:rPr lang="ru-RU" sz="1400" dirty="0" smtClean="0"/>
              <a:t>искусственного </a:t>
            </a:r>
            <a:r>
              <a:rPr lang="ru-RU" sz="1400" dirty="0"/>
              <a:t>воспроизводства водных биологических ресурсов.</a:t>
            </a:r>
          </a:p>
          <a:p>
            <a:pPr algn="ctr"/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32880" y="1515532"/>
            <a:ext cx="2390987" cy="410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7.Повышение</a:t>
            </a:r>
            <a:r>
              <a:rPr lang="ru-RU" sz="1400" dirty="0"/>
              <a:t> объема </a:t>
            </a:r>
            <a:endParaRPr lang="ru-RU" sz="1400" dirty="0" smtClean="0"/>
          </a:p>
          <a:p>
            <a:pPr algn="ctr"/>
            <a:r>
              <a:rPr lang="ru-RU" sz="1400" dirty="0" smtClean="0"/>
              <a:t>ресурсных</a:t>
            </a:r>
            <a:r>
              <a:rPr lang="ru-RU" sz="1400" dirty="0"/>
              <a:t> исследований, </a:t>
            </a:r>
            <a:r>
              <a:rPr lang="ru-RU" sz="1400" dirty="0" smtClean="0"/>
              <a:t>проводимых</a:t>
            </a:r>
            <a:r>
              <a:rPr lang="ru-RU" sz="1400" dirty="0"/>
              <a:t> </a:t>
            </a:r>
          </a:p>
          <a:p>
            <a:pPr algn="ctr"/>
            <a:r>
              <a:rPr lang="ru-RU" sz="1400" dirty="0"/>
              <a:t>подведомственными Росрыболовству научно-исследовательскими организациями.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641840" y="1515532"/>
            <a:ext cx="2184400" cy="410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8.Увеличение</a:t>
            </a:r>
            <a:r>
              <a:rPr lang="ru-RU" sz="1400" dirty="0"/>
              <a:t> объема </a:t>
            </a:r>
            <a:endParaRPr lang="ru-RU" sz="1400" dirty="0" smtClean="0"/>
          </a:p>
          <a:p>
            <a:pPr algn="ctr"/>
            <a:r>
              <a:rPr lang="ru-RU" sz="1400" dirty="0" smtClean="0"/>
              <a:t>производства </a:t>
            </a:r>
            <a:r>
              <a:rPr lang="ru-RU" sz="1400" dirty="0"/>
              <a:t>рыбной продукции</a:t>
            </a:r>
            <a:r>
              <a:rPr lang="ru-RU" sz="1400" dirty="0" smtClean="0"/>
              <a:t>.</a:t>
            </a:r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r>
              <a:rPr lang="ru-RU" sz="1400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6480" y="289560"/>
            <a:ext cx="10180320" cy="873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КЛЮЧЕВЫЕ ЦЕЛИ И ЗАДАЧИ РОСРЫБОЛОВСТВА НА 2016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97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60401" y="592668"/>
            <a:ext cx="10174748" cy="4003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ИТОГИ ЗА </a:t>
            </a:r>
            <a:r>
              <a:rPr lang="en-US" dirty="0" smtClean="0"/>
              <a:t>I</a:t>
            </a:r>
            <a:r>
              <a:rPr lang="ru-RU" dirty="0" smtClean="0"/>
              <a:t> ПОЛУГОДИЕ 2016 Г.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4518" y="1110815"/>
            <a:ext cx="10806513" cy="1623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1400" dirty="0"/>
              <a:t>1. </a:t>
            </a:r>
            <a:r>
              <a:rPr lang="ru-RU" sz="1600" dirty="0"/>
              <a:t>Повышение эффективности использования водных биоресурсов во внутренних водах Российской Федерации, в том числе во внутренних морских водах Российской Федерации, а также в территориальном море Российской Федерации, на континентальном шельфе Российской Федерации, исключительной экономической зоне Российской Федерации, в Азовском и  Каспийском морях и в районах действия международных договоров Российской Федерации в области рыболовства и сохранения водных биологических ресурсов, открытых районах Мирового </a:t>
            </a:r>
            <a:r>
              <a:rPr lang="ru-RU" sz="1600" dirty="0" smtClean="0"/>
              <a:t>океана.</a:t>
            </a:r>
            <a:endParaRPr lang="ru-RU" sz="1600" dirty="0"/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060" y="2979174"/>
            <a:ext cx="4288934" cy="702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Механизмы достижения целей и задач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4518" y="3952567"/>
            <a:ext cx="4286476" cy="78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Ключевые объекты взаимодействия: 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919019" y="3436844"/>
            <a:ext cx="5795516" cy="3178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dirty="0" smtClean="0"/>
              <a:t>Совершенствование </a:t>
            </a:r>
            <a:r>
              <a:rPr lang="ru-RU" dirty="0"/>
              <a:t>нормативных правовых актов 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/>
              <a:t>области рыболовства </a:t>
            </a:r>
            <a:endParaRPr lang="ru-RU" dirty="0" smtClean="0"/>
          </a:p>
          <a:p>
            <a:pPr algn="ctr"/>
            <a:r>
              <a:rPr lang="ru-RU" dirty="0" smtClean="0"/>
              <a:t>и </a:t>
            </a:r>
            <a:r>
              <a:rPr lang="ru-RU" dirty="0"/>
              <a:t>сохранения водных биологических ресурсов, регулирующих вопросы организации промышленного и прибрежного </a:t>
            </a:r>
            <a:r>
              <a:rPr lang="ru-RU" dirty="0" smtClean="0"/>
              <a:t>рыболовства.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4518" y="5332288"/>
            <a:ext cx="4286476" cy="1057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Пользователи из числа юридических лиц и индивидуальных предпринимателей, имеющих права на добычу (вылов) водных биоресурсов.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H="1" flipV="1">
            <a:off x="5765401" y="2775444"/>
            <a:ext cx="3002934" cy="6205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476598" y="4738980"/>
            <a:ext cx="19858" cy="5933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9" idx="2"/>
            <a:endCxn id="21" idx="0"/>
          </p:cNvCxnSpPr>
          <p:nvPr/>
        </p:nvCxnSpPr>
        <p:spPr>
          <a:xfrm>
            <a:off x="2486527" y="3681443"/>
            <a:ext cx="1229" cy="2711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2486527" y="2808300"/>
            <a:ext cx="3261247" cy="1280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4628536" y="3267394"/>
            <a:ext cx="1288025" cy="16955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4660638" y="5035634"/>
            <a:ext cx="1223820" cy="8034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3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низ 15"/>
          <p:cNvSpPr/>
          <p:nvPr/>
        </p:nvSpPr>
        <p:spPr>
          <a:xfrm>
            <a:off x="3302001" y="0"/>
            <a:ext cx="2658533" cy="1354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99534" y="1143000"/>
            <a:ext cx="3547533" cy="553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</a:t>
            </a:r>
            <a:r>
              <a:rPr lang="en-US" sz="1600" dirty="0"/>
              <a:t>I </a:t>
            </a:r>
            <a:r>
              <a:rPr lang="ru-RU" sz="1600" dirty="0"/>
              <a:t>полугодии 2016 г. Росрыболовство </a:t>
            </a:r>
            <a:endParaRPr lang="ru-RU" sz="1600" dirty="0" smtClean="0"/>
          </a:p>
          <a:p>
            <a:pPr algn="ctr"/>
            <a:r>
              <a:rPr lang="ru-RU" sz="1600" dirty="0" smtClean="0"/>
              <a:t>в </a:t>
            </a:r>
            <a:r>
              <a:rPr lang="ru-RU" sz="1600" dirty="0"/>
              <a:t>части совершенствования нормативных правовых актов </a:t>
            </a:r>
            <a:endParaRPr lang="ru-RU" sz="1600" dirty="0" smtClean="0"/>
          </a:p>
          <a:p>
            <a:pPr algn="ctr"/>
            <a:r>
              <a:rPr lang="ru-RU" sz="1600" dirty="0" smtClean="0"/>
              <a:t>в </a:t>
            </a:r>
            <a:r>
              <a:rPr lang="ru-RU" sz="1600" dirty="0"/>
              <a:t>области рыболовства </a:t>
            </a:r>
            <a:endParaRPr lang="ru-RU" sz="1600" dirty="0" smtClean="0"/>
          </a:p>
          <a:p>
            <a:pPr algn="ctr"/>
            <a:r>
              <a:rPr lang="ru-RU" sz="1600" dirty="0" smtClean="0"/>
              <a:t>и </a:t>
            </a:r>
            <a:r>
              <a:rPr lang="ru-RU" sz="1600" dirty="0"/>
              <a:t>сохранения водных биологических ресурсов, регулирующих вопросы организации промышленного </a:t>
            </a:r>
            <a:endParaRPr lang="ru-RU" sz="1600" dirty="0" smtClean="0"/>
          </a:p>
          <a:p>
            <a:pPr algn="ctr"/>
            <a:r>
              <a:rPr lang="ru-RU" sz="1600" dirty="0" smtClean="0"/>
              <a:t>и </a:t>
            </a:r>
            <a:r>
              <a:rPr lang="ru-RU" sz="1600" dirty="0"/>
              <a:t>прибрежного рыболовства при участии Росрыболовства разработан проект федерального закона </a:t>
            </a:r>
            <a:endParaRPr lang="ru-RU" sz="1600" dirty="0" smtClean="0"/>
          </a:p>
          <a:p>
            <a:pPr algn="ctr"/>
            <a:r>
              <a:rPr lang="ru-RU" sz="1600" dirty="0" smtClean="0"/>
              <a:t>№ </a:t>
            </a:r>
            <a:r>
              <a:rPr lang="ru-RU" sz="1600" dirty="0"/>
              <a:t>1073148-6 </a:t>
            </a:r>
            <a:endParaRPr lang="ru-RU" sz="1600" dirty="0" smtClean="0"/>
          </a:p>
          <a:p>
            <a:pPr algn="ctr"/>
            <a:r>
              <a:rPr lang="ru-RU" sz="1600" dirty="0" smtClean="0"/>
              <a:t>«</a:t>
            </a:r>
            <a:r>
              <a:rPr lang="ru-RU" sz="1600" dirty="0"/>
              <a:t>О внесении изменений </a:t>
            </a:r>
            <a:endParaRPr lang="ru-RU" sz="1600" dirty="0" smtClean="0"/>
          </a:p>
          <a:p>
            <a:pPr algn="ctr"/>
            <a:r>
              <a:rPr lang="ru-RU" sz="1600" dirty="0" smtClean="0"/>
              <a:t>в </a:t>
            </a:r>
            <a:r>
              <a:rPr lang="ru-RU" sz="1600" dirty="0"/>
              <a:t>Федеральный закон «О рыболовстве и сохранении водных биологических ресурсов» </a:t>
            </a:r>
            <a:endParaRPr lang="ru-RU" sz="1600" dirty="0" smtClean="0"/>
          </a:p>
          <a:p>
            <a:pPr algn="ctr"/>
            <a:r>
              <a:rPr lang="ru-RU" sz="1600" dirty="0" smtClean="0"/>
              <a:t>и </a:t>
            </a:r>
            <a:r>
              <a:rPr lang="ru-RU" sz="1600" dirty="0"/>
              <a:t>отдельные законодательные акты Российской Федерации, в части совершенствования распределения квот добычи (вылова) водных биоресурсов» (далее – законопроект </a:t>
            </a:r>
            <a:r>
              <a:rPr lang="ru-RU" sz="1600" dirty="0" smtClean="0"/>
              <a:t>о </a:t>
            </a:r>
            <a:r>
              <a:rPr lang="ru-RU" sz="1600" dirty="0"/>
              <a:t>рыболовстве</a:t>
            </a:r>
            <a:r>
              <a:rPr lang="ru-RU" sz="1600" dirty="0" smtClean="0"/>
              <a:t>).</a:t>
            </a:r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4047067" y="3268135"/>
            <a:ext cx="1363134" cy="6688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410201" y="1041400"/>
            <a:ext cx="6290732" cy="5638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600" dirty="0" smtClean="0"/>
              <a:t>Законопроект </a:t>
            </a:r>
            <a:r>
              <a:rPr lang="ru-RU" sz="1600" dirty="0"/>
              <a:t>о рыболовстве письмом Аппарата Правительства Российской Федерации от 16 мая 2106 г. № 3286п-П11 внесен в Государственную Думу Федерального Собрания Российской </a:t>
            </a:r>
            <a:r>
              <a:rPr lang="ru-RU" sz="1600" dirty="0" smtClean="0"/>
              <a:t>Федерации.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600" dirty="0"/>
              <a:t>Законопроект о рыболовстве рассмотрен на заседании Комитета Государственной Думы по природным ресурсам, природопользованию и экологии</a:t>
            </a:r>
            <a:br>
              <a:rPr lang="ru-RU" sz="1600" dirty="0"/>
            </a:br>
            <a:r>
              <a:rPr lang="ru-RU" sz="1600" dirty="0"/>
              <a:t>2 июня 2016 г</a:t>
            </a:r>
            <a:r>
              <a:rPr lang="ru-RU" sz="1600" dirty="0" smtClean="0"/>
              <a:t>.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600" dirty="0"/>
          </a:p>
          <a:p>
            <a:pPr algn="ctr"/>
            <a:endParaRPr lang="ru-RU" sz="1600" dirty="0"/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1600" dirty="0"/>
              <a:t>7 июня 2016 г. законопроект о рыболовстве принят Государственной Думой </a:t>
            </a:r>
            <a:br>
              <a:rPr lang="ru-RU" sz="1600" dirty="0"/>
            </a:br>
            <a:r>
              <a:rPr lang="ru-RU" sz="1600" dirty="0"/>
              <a:t>в первом </a:t>
            </a:r>
            <a:r>
              <a:rPr lang="ru-RU" sz="1600" dirty="0" smtClean="0"/>
              <a:t>чтении.</a:t>
            </a:r>
            <a:endParaRPr lang="ru-RU" sz="1600" dirty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921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10067"/>
            <a:ext cx="10515600" cy="10414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200" b="1" dirty="0" smtClean="0">
                <a:solidFill>
                  <a:srgbClr val="0070C0"/>
                </a:solidFill>
              </a:rPr>
              <a:t>Законопроектом </a:t>
            </a:r>
            <a:r>
              <a:rPr lang="ru-RU" sz="2200" b="1" dirty="0">
                <a:solidFill>
                  <a:srgbClr val="0070C0"/>
                </a:solidFill>
              </a:rPr>
              <a:t>о рыболовстве вводятся экономические рычаги и механизмы, направленные на повышение эффективности использования водных </a:t>
            </a:r>
            <a:r>
              <a:rPr lang="ru-RU" sz="2200" b="1" dirty="0" smtClean="0">
                <a:solidFill>
                  <a:srgbClr val="0070C0"/>
                </a:solidFill>
              </a:rPr>
              <a:t>биоресурсов</a:t>
            </a:r>
            <a:r>
              <a:rPr lang="ru-RU" sz="2200" b="1" dirty="0">
                <a:solidFill>
                  <a:srgbClr val="0070C0"/>
                </a:solidFill>
              </a:rPr>
              <a:t/>
            </a:r>
            <a:br>
              <a:rPr lang="ru-RU" sz="2200" b="1" dirty="0">
                <a:solidFill>
                  <a:srgbClr val="0070C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041401"/>
            <a:ext cx="5157787" cy="240453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0" dirty="0" smtClean="0">
                <a:solidFill>
                  <a:srgbClr val="0070C0"/>
                </a:solidFill>
              </a:rPr>
              <a:t>Законопроект </a:t>
            </a:r>
            <a:r>
              <a:rPr lang="ru-RU" sz="4800" b="0" dirty="0">
                <a:solidFill>
                  <a:srgbClr val="0070C0"/>
                </a:solidFill>
              </a:rPr>
              <a:t>о рыболовстве  представляет собой комплекс мер, позволяющих реализовать приоритетные направления для отрасли, определенные в перечнях поручений Президента Российской Федерации</a:t>
            </a:r>
            <a:br>
              <a:rPr lang="ru-RU" sz="4800" b="0" dirty="0">
                <a:solidFill>
                  <a:srgbClr val="0070C0"/>
                </a:solidFill>
              </a:rPr>
            </a:br>
            <a:r>
              <a:rPr lang="ru-RU" sz="4800" b="0" dirty="0">
                <a:solidFill>
                  <a:srgbClr val="0070C0"/>
                </a:solidFill>
              </a:rPr>
              <a:t>В.В. Путина от 9 ноября 2015 г. № Пр-2338ГС и Председателя Правительства Российской Федерации Д.А. Медведева от 16 ноября 2015 г. № ДМ-П11-7731 по итогам заседания Государственного совета Российской Федерации </a:t>
            </a:r>
            <a:r>
              <a:rPr lang="ru-RU" sz="4800" b="0" dirty="0" smtClean="0">
                <a:solidFill>
                  <a:srgbClr val="0070C0"/>
                </a:solidFill>
              </a:rPr>
              <a:t>от 19 </a:t>
            </a:r>
            <a:r>
              <a:rPr lang="ru-RU" sz="4800" b="0" dirty="0">
                <a:solidFill>
                  <a:srgbClr val="0070C0"/>
                </a:solidFill>
              </a:rPr>
              <a:t>октября 2015 г., путем введения государством ряда четких обязательств </a:t>
            </a:r>
            <a:r>
              <a:rPr lang="ru-RU" sz="4800" b="0" dirty="0" smtClean="0">
                <a:solidFill>
                  <a:srgbClr val="0070C0"/>
                </a:solidFill>
              </a:rPr>
              <a:t>и </a:t>
            </a:r>
            <a:r>
              <a:rPr lang="ru-RU" sz="4800" b="0" dirty="0">
                <a:solidFill>
                  <a:srgbClr val="0070C0"/>
                </a:solidFill>
              </a:rPr>
              <a:t>обременений для пользователей при осуществлении промышленного </a:t>
            </a:r>
            <a:r>
              <a:rPr lang="ru-RU" sz="4800" b="0" dirty="0" smtClean="0">
                <a:solidFill>
                  <a:srgbClr val="0070C0"/>
                </a:solidFill>
              </a:rPr>
              <a:t>и </a:t>
            </a:r>
            <a:r>
              <a:rPr lang="ru-RU" sz="4800" b="0" dirty="0">
                <a:solidFill>
                  <a:srgbClr val="0070C0"/>
                </a:solidFill>
              </a:rPr>
              <a:t>прибрежного рыболовства с учетом предоставления пользователям, принявшим на себя такие обязательства и обременения, гарантий на долгосрочную и стабильную перспективу предоставления </a:t>
            </a:r>
            <a:r>
              <a:rPr lang="ru-RU" sz="4800" b="0" dirty="0" smtClean="0">
                <a:solidFill>
                  <a:srgbClr val="0070C0"/>
                </a:solidFill>
              </a:rPr>
              <a:t/>
            </a:r>
            <a:br>
              <a:rPr lang="ru-RU" sz="4800" b="0" dirty="0" smtClean="0">
                <a:solidFill>
                  <a:srgbClr val="0070C0"/>
                </a:solidFill>
              </a:rPr>
            </a:br>
            <a:r>
              <a:rPr lang="ru-RU" sz="4800" b="0" dirty="0" smtClean="0">
                <a:solidFill>
                  <a:srgbClr val="0070C0"/>
                </a:solidFill>
              </a:rPr>
              <a:t>и </a:t>
            </a:r>
            <a:r>
              <a:rPr lang="ru-RU" sz="4800" b="0" dirty="0">
                <a:solidFill>
                  <a:srgbClr val="0070C0"/>
                </a:solidFill>
              </a:rPr>
              <a:t>закрепления прав на добычу (вылов) водных </a:t>
            </a:r>
            <a:r>
              <a:rPr lang="ru-RU" sz="4800" b="0" dirty="0" smtClean="0">
                <a:solidFill>
                  <a:srgbClr val="0070C0"/>
                </a:solidFill>
              </a:rPr>
              <a:t>биоресурсов.</a:t>
            </a:r>
            <a:endParaRPr lang="ru-RU" sz="4800" b="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48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7" y="3022601"/>
            <a:ext cx="5095346" cy="285326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 smtClean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7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Новеллами </a:t>
            </a:r>
            <a:r>
              <a:rPr lang="ru-RU" sz="4800" dirty="0">
                <a:solidFill>
                  <a:srgbClr val="0070C0"/>
                </a:solidFill>
              </a:rPr>
              <a:t>законопроекта о рыболовстве предусматривается установление института государственной поддержки лиц, которым принадлежат новые рыбоперерабатывающие заводы или новые рыбопромысловые суда, построенные на территории Российской Федерации, в виде предоставления таким лицам дополнительных объемов </a:t>
            </a:r>
            <a:r>
              <a:rPr lang="ru-RU" sz="4800" dirty="0" smtClean="0">
                <a:solidFill>
                  <a:srgbClr val="0070C0"/>
                </a:solidFill>
              </a:rPr>
              <a:t>квот.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000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Законопроектом </a:t>
            </a:r>
            <a:r>
              <a:rPr lang="ru-RU" sz="4800" dirty="0">
                <a:solidFill>
                  <a:srgbClr val="0070C0"/>
                </a:solidFill>
              </a:rPr>
              <a:t>о рыболовстве предусматривается исключение института рыбопромысловых участков при осуществлении промышленного </a:t>
            </a: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и </a:t>
            </a:r>
            <a:r>
              <a:rPr lang="ru-RU" sz="4800" dirty="0">
                <a:solidFill>
                  <a:srgbClr val="0070C0"/>
                </a:solidFill>
              </a:rPr>
              <a:t>прибрежного рыболовства во внутренних морских водах Российской Федерации, </a:t>
            </a:r>
            <a:r>
              <a:rPr lang="ru-RU" sz="4800" dirty="0" smtClean="0">
                <a:solidFill>
                  <a:srgbClr val="0070C0"/>
                </a:solidFill>
              </a:rPr>
              <a:t>в </a:t>
            </a:r>
            <a:r>
              <a:rPr lang="ru-RU" sz="4800" dirty="0">
                <a:solidFill>
                  <a:srgbClr val="0070C0"/>
                </a:solidFill>
              </a:rPr>
              <a:t>территориальном море Российской Федерации, на континентальном шельфе Российской Федерации, в исключительной экономической зоне Российской Федерации, в Азовском и Каспийском морях (за исключением анадромных видов рыб, добыча (вылов) которых регламентируется статьей 29.1. Закона о рыболовстве), что приводит </a:t>
            </a: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к </a:t>
            </a:r>
            <a:r>
              <a:rPr lang="ru-RU" sz="4800" dirty="0">
                <a:solidFill>
                  <a:srgbClr val="0070C0"/>
                </a:solidFill>
              </a:rPr>
              <a:t>устранению административных барьеров при предоставлении прав на добычу (вылов) водных биоресурсов и систематизации предоставления таких прав, как в отношении водных биоресурсов, общий допустимый улов которых устанавливается, так и в отношении водных биоресурсов, общий допустимый улов которых не устанавливается.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ru-RU" sz="3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1200" dirty="0">
              <a:solidFill>
                <a:srgbClr val="0070C0"/>
              </a:solidFill>
            </a:endParaRPr>
          </a:p>
          <a:p>
            <a:endParaRPr lang="ru-RU" sz="1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041402"/>
            <a:ext cx="5183188" cy="240453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9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900" b="0" dirty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00" b="0" dirty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200" b="0" dirty="0">
                <a:solidFill>
                  <a:srgbClr val="0070C0"/>
                </a:solidFill>
              </a:rPr>
              <a:t/>
            </a:r>
            <a:br>
              <a:rPr lang="ru-RU" sz="1200" b="0" dirty="0">
                <a:solidFill>
                  <a:srgbClr val="0070C0"/>
                </a:solidFill>
              </a:rPr>
            </a:br>
            <a:endParaRPr lang="ru-RU" sz="900" b="0" dirty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00" b="0" dirty="0" smtClean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00" b="0" dirty="0">
              <a:solidFill>
                <a:srgbClr val="0070C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200" b="0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b="0" dirty="0" smtClean="0">
                <a:solidFill>
                  <a:srgbClr val="0070C0"/>
                </a:solidFill>
              </a:rPr>
              <a:t>При </a:t>
            </a:r>
            <a:r>
              <a:rPr lang="ru-RU" sz="1200" b="0" dirty="0">
                <a:solidFill>
                  <a:srgbClr val="0070C0"/>
                </a:solidFill>
              </a:rPr>
              <a:t>формировании органом государственной власти субъекта Российской Федерации рыбопромысловых участков законопроектом предусмотрено осуществление промышленного рыболовства во внутренних водах Российской Федерации, за исключением внутренних морских вод Российской Федерации, </a:t>
            </a:r>
            <a:r>
              <a:rPr lang="ru-RU" sz="1200" b="0" dirty="0" smtClean="0">
                <a:solidFill>
                  <a:srgbClr val="0070C0"/>
                </a:solidFill>
              </a:rPr>
              <a:t>в </a:t>
            </a:r>
            <a:r>
              <a:rPr lang="ru-RU" sz="1200" b="0" dirty="0">
                <a:solidFill>
                  <a:srgbClr val="0070C0"/>
                </a:solidFill>
              </a:rPr>
              <a:t>отношении видов водных биоресурсов, общий допустимый улов которых устанавливается, на основании договоров </a:t>
            </a:r>
            <a:r>
              <a:rPr lang="ru-RU" sz="1200" b="0" dirty="0" smtClean="0">
                <a:solidFill>
                  <a:srgbClr val="0070C0"/>
                </a:solidFill>
              </a:rPr>
              <a:t/>
            </a:r>
            <a:br>
              <a:rPr lang="ru-RU" sz="1200" b="0" dirty="0" smtClean="0">
                <a:solidFill>
                  <a:srgbClr val="0070C0"/>
                </a:solidFill>
              </a:rPr>
            </a:br>
            <a:r>
              <a:rPr lang="ru-RU" sz="1200" b="0" dirty="0" smtClean="0">
                <a:solidFill>
                  <a:srgbClr val="0070C0"/>
                </a:solidFill>
              </a:rPr>
              <a:t>о </a:t>
            </a:r>
            <a:r>
              <a:rPr lang="ru-RU" sz="1200" b="0" dirty="0">
                <a:solidFill>
                  <a:srgbClr val="0070C0"/>
                </a:solidFill>
              </a:rPr>
              <a:t>закреплении долей квот добычи (вылова) водных биологических ресурсов и договоров о предоставлении рыбопромыслового участка, </a:t>
            </a:r>
            <a:r>
              <a:rPr lang="ru-RU" sz="1200" b="0" dirty="0" smtClean="0">
                <a:solidFill>
                  <a:srgbClr val="0070C0"/>
                </a:solidFill>
              </a:rPr>
              <a:t/>
            </a:r>
            <a:br>
              <a:rPr lang="ru-RU" sz="1200" b="0" dirty="0" smtClean="0">
                <a:solidFill>
                  <a:srgbClr val="0070C0"/>
                </a:solidFill>
              </a:rPr>
            </a:br>
            <a:r>
              <a:rPr lang="ru-RU" sz="1200" b="0" dirty="0" smtClean="0">
                <a:solidFill>
                  <a:srgbClr val="0070C0"/>
                </a:solidFill>
              </a:rPr>
              <a:t>а </a:t>
            </a:r>
            <a:r>
              <a:rPr lang="ru-RU" sz="1200" b="0" dirty="0">
                <a:solidFill>
                  <a:srgbClr val="0070C0"/>
                </a:solidFill>
              </a:rPr>
              <a:t>в отношении водных биоресурсов, общий допустимый улов которых не устанавливается, </a:t>
            </a:r>
            <a:r>
              <a:rPr lang="ru-RU" sz="1200" b="0" dirty="0" smtClean="0">
                <a:solidFill>
                  <a:srgbClr val="0070C0"/>
                </a:solidFill>
              </a:rPr>
              <a:t>- на </a:t>
            </a:r>
            <a:r>
              <a:rPr lang="ru-RU" sz="1200" b="0" dirty="0">
                <a:solidFill>
                  <a:srgbClr val="0070C0"/>
                </a:solidFill>
              </a:rPr>
              <a:t>основании договоров </a:t>
            </a:r>
            <a:r>
              <a:rPr lang="ru-RU" sz="1200" b="0" dirty="0" smtClean="0">
                <a:solidFill>
                  <a:srgbClr val="0070C0"/>
                </a:solidFill>
              </a:rPr>
              <a:t>о </a:t>
            </a:r>
            <a:r>
              <a:rPr lang="ru-RU" sz="1200" b="0" dirty="0">
                <a:solidFill>
                  <a:srgbClr val="0070C0"/>
                </a:solidFill>
              </a:rPr>
              <a:t>предоставлении рыбопромыслового участка.</a:t>
            </a:r>
          </a:p>
          <a:p>
            <a:pPr algn="just">
              <a:lnSpc>
                <a:spcPct val="100000"/>
              </a:lnSpc>
            </a:pPr>
            <a:endParaRPr lang="ru-RU" sz="1400" b="0" dirty="0" smtClean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3183468"/>
            <a:ext cx="5183188" cy="1930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случае, когда рыбопромысловые участки субъектом Российской Федерации не сформированы, промышленное рыболовство во внутренних водах Российской Федерации, за исключением внутренних морских вод Российской Федерации, </a:t>
            </a:r>
            <a:r>
              <a:rPr lang="ru-RU" sz="1200" dirty="0" smtClean="0">
                <a:solidFill>
                  <a:srgbClr val="0070C0"/>
                </a:solidFill>
              </a:rPr>
              <a:t>в </a:t>
            </a:r>
            <a:r>
              <a:rPr lang="ru-RU" sz="1200" dirty="0">
                <a:solidFill>
                  <a:srgbClr val="0070C0"/>
                </a:solidFill>
              </a:rPr>
              <a:t>отношении видов водных биоресурсов, общий допустимый улов которых устанавливается, осуществляется на основании договоров о закреплении долей квот добычи (вылова) водных биологических ресурсов, а в отношении водных биоресурсов, общий допустимый улов которых не устанавливается, - на основании договоров пользования водными биоресурсами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1078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09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cs typeface="Aharoni" panose="02010803020104030203" pitchFamily="2" charset="-79"/>
              </a:rPr>
              <a:t/>
            </a:r>
            <a:br>
              <a:rPr lang="ru-RU" dirty="0" smtClean="0">
                <a:cs typeface="Aharoni" panose="02010803020104030203" pitchFamily="2" charset="-79"/>
              </a:rPr>
            </a:b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Основные производственные показатели РХК </a:t>
            </a:r>
            <a:r>
              <a:rPr lang="en-US" dirty="0" smtClean="0">
                <a:solidFill>
                  <a:srgbClr val="0070C0"/>
                </a:solidFill>
                <a:cs typeface="Aharoni" panose="02010803020104030203" pitchFamily="2" charset="-79"/>
              </a:rPr>
              <a:t/>
            </a:r>
            <a:br>
              <a:rPr lang="en-US" dirty="0" smtClean="0">
                <a:solidFill>
                  <a:srgbClr val="0070C0"/>
                </a:solidFill>
                <a:cs typeface="Aharoni" panose="02010803020104030203" pitchFamily="2" charset="-79"/>
              </a:rPr>
            </a:b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 в </a:t>
            </a:r>
            <a:r>
              <a:rPr lang="en-US" dirty="0" smtClean="0">
                <a:solidFill>
                  <a:srgbClr val="0070C0"/>
                </a:solidFill>
                <a:cs typeface="Aharoni" panose="02010803020104030203" pitchFamily="2" charset="-79"/>
              </a:rPr>
              <a:t>I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 полугодии 2016 года</a:t>
            </a:r>
            <a:b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</a:br>
            <a:r>
              <a:rPr lang="ru-RU" sz="3600" dirty="0" smtClean="0">
                <a:solidFill>
                  <a:srgbClr val="0070C0"/>
                </a:solidFill>
              </a:rPr>
              <a:t>Вылов ВБР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6733" y="2074334"/>
            <a:ext cx="10083799" cy="939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ru-RU" dirty="0" smtClean="0"/>
              <a:t>По </a:t>
            </a:r>
            <a:r>
              <a:rPr lang="ru-RU" dirty="0"/>
              <a:t>оперативным данным Центра системы мониторинга рыболовства </a:t>
            </a:r>
            <a:br>
              <a:rPr lang="ru-RU" dirty="0"/>
            </a:br>
            <a:r>
              <a:rPr lang="ru-RU" dirty="0"/>
              <a:t>за </a:t>
            </a:r>
            <a:r>
              <a:rPr lang="en-US" dirty="0"/>
              <a:t>I</a:t>
            </a:r>
            <a:r>
              <a:rPr lang="ru-RU" dirty="0"/>
              <a:t> полугодие 2016 г. (данные на 30.06.2016 г.) российскими пользователями добыто (выловлено) </a:t>
            </a:r>
            <a:r>
              <a:rPr lang="ru-RU" dirty="0" smtClean="0"/>
              <a:t>биоресурсов </a:t>
            </a:r>
            <a:r>
              <a:rPr lang="ru-RU" dirty="0"/>
              <a:t>(тыс. </a:t>
            </a:r>
            <a:r>
              <a:rPr lang="ru-RU" dirty="0" err="1"/>
              <a:t>тн</a:t>
            </a:r>
            <a:r>
              <a:rPr lang="ru-RU" dirty="0"/>
              <a:t>) 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233</a:t>
            </a:r>
            <a:r>
              <a:rPr lang="en-US" dirty="0" smtClean="0"/>
              <a:t>3</a:t>
            </a:r>
            <a:r>
              <a:rPr lang="ru-RU" dirty="0" smtClean="0"/>
              <a:t>,</a:t>
            </a:r>
            <a:r>
              <a:rPr lang="en-US" dirty="0" smtClean="0"/>
              <a:t>0</a:t>
            </a:r>
            <a:r>
              <a:rPr lang="ru-RU" dirty="0" smtClean="0"/>
              <a:t> .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56732" y="5761555"/>
            <a:ext cx="3750735" cy="49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en-US" sz="1000" dirty="0" smtClean="0"/>
          </a:p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ru-RU" sz="1200" dirty="0" smtClean="0"/>
              <a:t>Пресноводные </a:t>
            </a:r>
            <a:r>
              <a:rPr lang="ru-RU" sz="1200" dirty="0"/>
              <a:t>водные объекты </a:t>
            </a:r>
          </a:p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ru-RU" sz="1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8265" y="3227920"/>
            <a:ext cx="3767667" cy="7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Исключительная экономическая зона Российской Федерации (ИЭЗ России)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56733" y="4207934"/>
            <a:ext cx="3750734" cy="592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Конвенционные </a:t>
            </a:r>
            <a:r>
              <a:rPr lang="ru-RU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районы и открытая часть Мирового океана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56733" y="4944535"/>
            <a:ext cx="3750734" cy="61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Зоны иностранных государств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1933" y="5723466"/>
            <a:ext cx="217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>
            <a:off x="4707467" y="3660774"/>
            <a:ext cx="3962400" cy="1227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>
            <a:off x="4668839" y="4504266"/>
            <a:ext cx="4039656" cy="1354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4707467" y="5251445"/>
            <a:ext cx="3962400" cy="2031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>
            <a:off x="4707467" y="6051543"/>
            <a:ext cx="3962400" cy="1227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ручное управление 19"/>
          <p:cNvSpPr/>
          <p:nvPr/>
        </p:nvSpPr>
        <p:spPr>
          <a:xfrm>
            <a:off x="8763001" y="3285061"/>
            <a:ext cx="1380066" cy="62653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1983,0</a:t>
            </a:r>
          </a:p>
          <a:p>
            <a:pPr algn="ctr"/>
            <a:endParaRPr lang="ru-RU" dirty="0"/>
          </a:p>
        </p:txBody>
      </p:sp>
      <p:sp>
        <p:nvSpPr>
          <p:cNvPr id="21" name="Блок-схема: ручное управление 20"/>
          <p:cNvSpPr/>
          <p:nvPr/>
        </p:nvSpPr>
        <p:spPr>
          <a:xfrm>
            <a:off x="8763002" y="4174067"/>
            <a:ext cx="1303865" cy="54927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109,0</a:t>
            </a:r>
          </a:p>
        </p:txBody>
      </p:sp>
      <p:sp>
        <p:nvSpPr>
          <p:cNvPr id="22" name="Блок-схема: ручное управление 21"/>
          <p:cNvSpPr/>
          <p:nvPr/>
        </p:nvSpPr>
        <p:spPr>
          <a:xfrm>
            <a:off x="8765114" y="5032350"/>
            <a:ext cx="1377953" cy="58739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199,0</a:t>
            </a:r>
          </a:p>
          <a:p>
            <a:pPr algn="ctr"/>
            <a:endParaRPr lang="ru-RU" dirty="0"/>
          </a:p>
        </p:txBody>
      </p:sp>
      <p:sp>
        <p:nvSpPr>
          <p:cNvPr id="23" name="Блок-схема: ручное управление 22"/>
          <p:cNvSpPr/>
          <p:nvPr/>
        </p:nvSpPr>
        <p:spPr>
          <a:xfrm>
            <a:off x="8827028" y="5761555"/>
            <a:ext cx="1239839" cy="57994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42,0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3821</TotalTime>
  <Words>2799</Words>
  <Application>Microsoft Office PowerPoint</Application>
  <PresentationFormat>Широкоэкранный</PresentationFormat>
  <Paragraphs>676</Paragraphs>
  <Slides>30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 Unicode MS</vt:lpstr>
      <vt:lpstr>Aharoni</vt:lpstr>
      <vt:lpstr>Arial</vt:lpstr>
      <vt:lpstr>Arial CYR</vt:lpstr>
      <vt:lpstr>Calibri</vt:lpstr>
      <vt:lpstr>Calibri Light</vt:lpstr>
      <vt:lpstr>Times New Roman</vt:lpstr>
      <vt:lpstr>Wingdings</vt:lpstr>
      <vt:lpstr>Тема Office</vt:lpstr>
      <vt:lpstr>   ФЕДЕРАЛЬНОЕ АГЕНТСТВО ПО РЫБОЛОВСТВУ  </vt:lpstr>
      <vt:lpstr>Публичная декларация целей и задач Росрыболовства на 2016 год</vt:lpstr>
      <vt:lpstr>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     Законопроектом о рыболовстве вводятся экономические рычаги и механизмы, направленные на повышение эффективности использования водных биоресурсов   </vt:lpstr>
      <vt:lpstr> Основные производственные показатели РХК   в I полугодии 2016 года Вылов ВБР </vt:lpstr>
      <vt:lpstr>Основные производственные показатели РХК в I полугодии 2016 года Освоение ОДУ и возможного вылова  по состоянию на 30.06.2016 года </vt:lpstr>
      <vt:lpstr>Презентация PowerPoint</vt:lpstr>
      <vt:lpstr>Презентация PowerPoint</vt:lpstr>
      <vt:lpstr>Выполнение международных обязательств Российской Федерации в области предупреждения незаконного,  несообщаемого и нерегулируемого промысла водных биоресурсов. </vt:lpstr>
      <vt:lpstr> В целях реализации прав российских пользователей водными биоресурсами на их добычу (вылов)  с учетом законодательства Российской Федерации и международных договоренностей в сфере рыболовства  в I полугодие 2016 года подготовлены следующие приказы и распоряжения Федерального агентства по рыболовству:  </vt:lpstr>
      <vt:lpstr>В целях реализации прав российских пользователей водными биоресурсами на их добычу (вылов)  с учетом законодательства Российской Федерации и международных договоренностей в сфере рыболовства  в I полугодие 2016 года подготовлены следующие приказы и распоряжения Федерального агентства по рыболовству:</vt:lpstr>
      <vt:lpstr>Презентация PowerPoint</vt:lpstr>
      <vt:lpstr>В рамках федерального государственного контроля (надзора) должностными лицами территориальных управлений  Федерального агентства по рыболовству по состоянию за I полугодие 2016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Наиболее перспективным районом в восточном секторе Арктики, где в ближайшие годы возможна организация промысла рыб и беспозвоночных является восточная часть российского сектора Чукотского моря.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Скрыльникова Жаныл Хабдуалиевна</dc:creator>
  <cp:lastModifiedBy>Скрыльникова Жаныл Хабдуалиевна</cp:lastModifiedBy>
  <cp:revision>135</cp:revision>
  <cp:lastPrinted>2016-08-29T09:06:10Z</cp:lastPrinted>
  <dcterms:created xsi:type="dcterms:W3CDTF">2016-08-23T08:52:04Z</dcterms:created>
  <dcterms:modified xsi:type="dcterms:W3CDTF">2016-08-29T09:12:09Z</dcterms:modified>
</cp:coreProperties>
</file>