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3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7" r:id="rId16"/>
    <p:sldId id="283" r:id="rId17"/>
    <p:sldId id="284" r:id="rId18"/>
    <p:sldId id="285" r:id="rId19"/>
    <p:sldId id="286" r:id="rId20"/>
    <p:sldId id="288" r:id="rId21"/>
    <p:sldId id="272" r:id="rId22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ED8B00"/>
    <a:srgbClr val="0086CD"/>
    <a:srgbClr val="FFBD5D"/>
    <a:srgbClr val="FFA219"/>
    <a:srgbClr val="A7E0FF"/>
    <a:srgbClr val="47BDFF"/>
    <a:srgbClr val="09A7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55913" autoAdjust="0"/>
  </p:normalViewPr>
  <p:slideViewPr>
    <p:cSldViewPr>
      <p:cViewPr>
        <p:scale>
          <a:sx n="100" d="100"/>
          <a:sy n="100" d="100"/>
        </p:scale>
        <p:origin x="-1980" y="-450"/>
      </p:cViewPr>
      <p:guideLst>
        <p:guide orient="horz" pos="3702"/>
        <p:guide orient="horz" pos="210"/>
        <p:guide orient="horz" pos="799"/>
        <p:guide orient="horz" pos="731"/>
        <p:guide pos="5511"/>
        <p:guide pos="29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082" y="-108"/>
      </p:cViewPr>
      <p:guideLst>
        <p:guide orient="horz" pos="2141"/>
        <p:guide orient="horz" pos="84"/>
        <p:guide orient="horz" pos="4164"/>
        <p:guide orient="horz" pos="4029"/>
        <p:guide pos="105"/>
        <p:guide pos="6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d.e.galkin@gmail.com" TargetMode="External"/><Relationship Id="rId1" Type="http://schemas.openxmlformats.org/officeDocument/2006/relationships/hyperlink" Target="mailto:golubykh@mspbank.r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d.e.galkin@gmail.com" TargetMode="External"/><Relationship Id="rId1" Type="http://schemas.openxmlformats.org/officeDocument/2006/relationships/hyperlink" Target="mailto:golubykh@mspbank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A0932-966C-4B86-83AA-EA0698A900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A942E1-D62C-4180-BFC4-042A041B3B31}">
      <dgm:prSet custT="1"/>
      <dgm:spPr/>
      <dgm:t>
        <a:bodyPr/>
        <a:lstStyle/>
        <a:p>
          <a:pPr algn="just"/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ЗАО СХП «КРОК» было создано в 2006 году, комплекс построен и введен в эксплуатацию в 2008 году. Комплекс занимает территорию площадью 8 га (земельный участок на праве собственности принадлежит Банку), на которых помимо производственного корпуса расположены инженерные сооружения: артезианские скважины, станция водоподготовки, энергетические установки для обеспечения производства электроэнергией и теплом, очистные сооружения и коммуникации. В 120 бассейнах рыбоводного цеха может содержаться более 220 тонн осетра, белуги, стерляди.</a:t>
          </a:r>
          <a:endParaRPr lang="ru-RU" sz="1200" dirty="0">
            <a:solidFill>
              <a:schemeClr val="accent6">
                <a:lumMod val="10000"/>
              </a:schemeClr>
            </a:solidFill>
          </a:endParaRPr>
        </a:p>
      </dgm:t>
    </dgm:pt>
    <dgm:pt modelId="{5FDC63F5-F37C-46E8-8122-81E97EC3BE80}" type="parTrans" cxnId="{B465A2BB-696C-4383-BCE3-2BE2EEB1EE25}">
      <dgm:prSet/>
      <dgm:spPr/>
      <dgm:t>
        <a:bodyPr/>
        <a:lstStyle/>
        <a:p>
          <a:endParaRPr lang="ru-RU"/>
        </a:p>
      </dgm:t>
    </dgm:pt>
    <dgm:pt modelId="{7D70437B-4375-4CAB-B1D1-D556F0EDDAA9}" type="sibTrans" cxnId="{B465A2BB-696C-4383-BCE3-2BE2EEB1EE25}">
      <dgm:prSet/>
      <dgm:spPr/>
      <dgm:t>
        <a:bodyPr/>
        <a:lstStyle/>
        <a:p>
          <a:endParaRPr lang="ru-RU"/>
        </a:p>
      </dgm:t>
    </dgm:pt>
    <dgm:pt modelId="{3780058C-16B6-4B29-85AB-7C0D0A69BE8D}">
      <dgm:prSet custT="1"/>
      <dgm:spPr/>
      <dgm:t>
        <a:bodyPr/>
        <a:lstStyle/>
        <a:p>
          <a:pPr algn="just"/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Расчетная годовая производительность комплекса: 16</a:t>
          </a:r>
          <a:r>
            <a:rPr lang="en-US" sz="1200" dirty="0" smtClean="0">
              <a:solidFill>
                <a:schemeClr val="accent6">
                  <a:lumMod val="10000"/>
                </a:schemeClr>
              </a:solidFill>
            </a:rPr>
            <a:t>-25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 тонн черной икры и 80</a:t>
          </a:r>
          <a:r>
            <a:rPr lang="en-US" sz="1200" dirty="0" smtClean="0">
              <a:solidFill>
                <a:schemeClr val="accent6">
                  <a:lumMod val="10000"/>
                </a:schemeClr>
              </a:solidFill>
            </a:rPr>
            <a:t>-120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 тонн осетрины охлажденной, горячего и холодного копчения. Имущество представляет собой целостный имущественный комплекс, для ведения производственной деятельности по  воспроизводству рыбы и водных биоресурсов; предоставление услуг, связанных с воспроизводством рыбы и водных биоресурсов; оптовая торговля рыбой, морепродуктами и рыбными консервами; розничная торговля рыбой и морепродуктами; переработка и консервирование </a:t>
          </a:r>
          <a:r>
            <a:rPr lang="ru-RU" sz="1200" dirty="0" err="1" smtClean="0">
              <a:solidFill>
                <a:schemeClr val="accent6">
                  <a:lumMod val="10000"/>
                </a:schemeClr>
              </a:solidFill>
            </a:rPr>
            <a:t>рыбо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- и морепродуктов; розничная торговля консервами из рыбы и морепродуктов.</a:t>
          </a:r>
          <a:endParaRPr lang="ru-RU" sz="1200" dirty="0">
            <a:solidFill>
              <a:schemeClr val="accent6">
                <a:lumMod val="10000"/>
              </a:schemeClr>
            </a:solidFill>
          </a:endParaRPr>
        </a:p>
      </dgm:t>
    </dgm:pt>
    <dgm:pt modelId="{A335CF10-4850-43AB-BDB0-36EF08FC14E2}" type="parTrans" cxnId="{77AC0EF2-B957-4ABE-85D9-EC70A6191C11}">
      <dgm:prSet/>
      <dgm:spPr/>
      <dgm:t>
        <a:bodyPr/>
        <a:lstStyle/>
        <a:p>
          <a:endParaRPr lang="ru-RU"/>
        </a:p>
      </dgm:t>
    </dgm:pt>
    <dgm:pt modelId="{9BF32A91-C9B9-4BE0-93BF-C90F02C27A6C}" type="sibTrans" cxnId="{77AC0EF2-B957-4ABE-85D9-EC70A6191C11}">
      <dgm:prSet/>
      <dgm:spPr/>
      <dgm:t>
        <a:bodyPr/>
        <a:lstStyle/>
        <a:p>
          <a:endParaRPr lang="ru-RU"/>
        </a:p>
      </dgm:t>
    </dgm:pt>
    <dgm:pt modelId="{B8556F9B-BFDC-47C8-BC77-973F0C4C5747}">
      <dgm:prSet phldrT="[Текст]" custT="1"/>
      <dgm:spPr/>
      <dgm:t>
        <a:bodyPr/>
        <a:lstStyle/>
        <a:p>
          <a:pPr algn="just"/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Предлагаемое к продаже имущество составляло производственный комплекс Закрытого акционерного общества Сельскохозяйственное предприятие «Калужский Рыбоводный Осетровый комплекс» (ЗАО СХП «КРОК») и было получено Банком в собственность в результате процедуры банкротства ЗАО СХП «КРОК» в 2014 - 2015 гг.</a:t>
          </a:r>
          <a:endParaRPr lang="ru-RU" sz="1200" dirty="0">
            <a:solidFill>
              <a:schemeClr val="accent6">
                <a:lumMod val="10000"/>
              </a:schemeClr>
            </a:solidFill>
          </a:endParaRPr>
        </a:p>
      </dgm:t>
    </dgm:pt>
    <dgm:pt modelId="{6D952FEB-CD33-4B84-B93D-8C9A262519A2}" type="sibTrans" cxnId="{8B6A8B43-EC21-4358-9FDB-09B0CD4FD8EB}">
      <dgm:prSet/>
      <dgm:spPr/>
      <dgm:t>
        <a:bodyPr/>
        <a:lstStyle/>
        <a:p>
          <a:endParaRPr lang="ru-RU"/>
        </a:p>
      </dgm:t>
    </dgm:pt>
    <dgm:pt modelId="{A042729B-7A88-4D86-8466-97D6E0609CD2}" type="parTrans" cxnId="{8B6A8B43-EC21-4358-9FDB-09B0CD4FD8EB}">
      <dgm:prSet/>
      <dgm:spPr/>
      <dgm:t>
        <a:bodyPr/>
        <a:lstStyle/>
        <a:p>
          <a:endParaRPr lang="ru-RU"/>
        </a:p>
      </dgm:t>
    </dgm:pt>
    <dgm:pt modelId="{620B0120-BBC5-4866-ABAE-1785A2C6B889}" type="pres">
      <dgm:prSet presAssocID="{662A0932-966C-4B86-83AA-EA0698A900B7}" presName="linearFlow" presStyleCnt="0">
        <dgm:presLayoutVars>
          <dgm:dir/>
          <dgm:resizeHandles val="exact"/>
        </dgm:presLayoutVars>
      </dgm:prSet>
      <dgm:spPr/>
    </dgm:pt>
    <dgm:pt modelId="{4192B13C-FFF6-4F88-A5DA-0551B1ED5C3A}" type="pres">
      <dgm:prSet presAssocID="{B8556F9B-BFDC-47C8-BC77-973F0C4C5747}" presName="composite" presStyleCnt="0"/>
      <dgm:spPr/>
    </dgm:pt>
    <dgm:pt modelId="{E8EF9C12-4619-4A83-B804-C2C3AC74852D}" type="pres">
      <dgm:prSet presAssocID="{B8556F9B-BFDC-47C8-BC77-973F0C4C5747}" presName="imgShp" presStyleLbl="fgImgPlace1" presStyleIdx="0" presStyleCnt="3" custLinFactNeighborX="-650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A0CEBD0-684C-49A9-817E-7F2EBC17E1E9}" type="pres">
      <dgm:prSet presAssocID="{B8556F9B-BFDC-47C8-BC77-973F0C4C5747}" presName="txShp" presStyleLbl="node1" presStyleIdx="0" presStyleCnt="3" custScaleX="139990" custLinFactNeighborX="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F4FE-B2CA-4B8D-A27C-EC79F3D5D06F}" type="pres">
      <dgm:prSet presAssocID="{6D952FEB-CD33-4B84-B93D-8C9A262519A2}" presName="spacing" presStyleCnt="0"/>
      <dgm:spPr/>
    </dgm:pt>
    <dgm:pt modelId="{795A6A04-6257-4EEB-B6B4-3E1597CAA96E}" type="pres">
      <dgm:prSet presAssocID="{A2A942E1-D62C-4180-BFC4-042A041B3B31}" presName="composite" presStyleCnt="0"/>
      <dgm:spPr/>
    </dgm:pt>
    <dgm:pt modelId="{474A10FE-D20D-4710-8D69-5C80122C9D1A}" type="pres">
      <dgm:prSet presAssocID="{A2A942E1-D62C-4180-BFC4-042A041B3B31}" presName="imgShp" presStyleLbl="fgImgPlace1" presStyleIdx="1" presStyleCnt="3" custLinFactNeighborX="-65079" custLinFactNeighborY="-27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30497DD-64C9-4D85-8D62-70BA8213A774}" type="pres">
      <dgm:prSet presAssocID="{A2A942E1-D62C-4180-BFC4-042A041B3B31}" presName="txShp" presStyleLbl="node1" presStyleIdx="1" presStyleCnt="3" custScaleX="137372" custScaleY="112984" custLinFactNeighborX="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B0B0-3630-4F2B-BA6A-A93E6C9335F1}" type="pres">
      <dgm:prSet presAssocID="{7D70437B-4375-4CAB-B1D1-D556F0EDDAA9}" presName="spacing" presStyleCnt="0"/>
      <dgm:spPr/>
    </dgm:pt>
    <dgm:pt modelId="{1FA542B4-C353-4C2A-A601-049D3C228B0A}" type="pres">
      <dgm:prSet presAssocID="{3780058C-16B6-4B29-85AB-7C0D0A69BE8D}" presName="composite" presStyleCnt="0"/>
      <dgm:spPr/>
    </dgm:pt>
    <dgm:pt modelId="{1FD54716-CFB0-435D-9861-125E9622D45C}" type="pres">
      <dgm:prSet presAssocID="{3780058C-16B6-4B29-85AB-7C0D0A69BE8D}" presName="imgShp" presStyleLbl="fgImgPlace1" presStyleIdx="2" presStyleCnt="3" custLinFactNeighborX="-6507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D5A3FDB-2730-456E-A885-52F315E71BE5}" type="pres">
      <dgm:prSet presAssocID="{3780058C-16B6-4B29-85AB-7C0D0A69BE8D}" presName="txShp" presStyleLbl="node1" presStyleIdx="2" presStyleCnt="3" custScaleX="141226" custScaleY="120884" custLinFactNeighborX="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A8B43-EC21-4358-9FDB-09B0CD4FD8EB}" srcId="{662A0932-966C-4B86-83AA-EA0698A900B7}" destId="{B8556F9B-BFDC-47C8-BC77-973F0C4C5747}" srcOrd="0" destOrd="0" parTransId="{A042729B-7A88-4D86-8466-97D6E0609CD2}" sibTransId="{6D952FEB-CD33-4B84-B93D-8C9A262519A2}"/>
    <dgm:cxn modelId="{2E4FACA3-55C0-4D7C-AEDD-664B629128CE}" type="presOf" srcId="{A2A942E1-D62C-4180-BFC4-042A041B3B31}" destId="{430497DD-64C9-4D85-8D62-70BA8213A774}" srcOrd="0" destOrd="0" presId="urn:microsoft.com/office/officeart/2005/8/layout/vList3"/>
    <dgm:cxn modelId="{078499F8-246F-4AB6-9548-D5B7D94AF5B5}" type="presOf" srcId="{3780058C-16B6-4B29-85AB-7C0D0A69BE8D}" destId="{ED5A3FDB-2730-456E-A885-52F315E71BE5}" srcOrd="0" destOrd="0" presId="urn:microsoft.com/office/officeart/2005/8/layout/vList3"/>
    <dgm:cxn modelId="{B465A2BB-696C-4383-BCE3-2BE2EEB1EE25}" srcId="{662A0932-966C-4B86-83AA-EA0698A900B7}" destId="{A2A942E1-D62C-4180-BFC4-042A041B3B31}" srcOrd="1" destOrd="0" parTransId="{5FDC63F5-F37C-46E8-8122-81E97EC3BE80}" sibTransId="{7D70437B-4375-4CAB-B1D1-D556F0EDDAA9}"/>
    <dgm:cxn modelId="{494A337A-6F47-4BC8-BA6F-8DD30AB89551}" type="presOf" srcId="{662A0932-966C-4B86-83AA-EA0698A900B7}" destId="{620B0120-BBC5-4866-ABAE-1785A2C6B889}" srcOrd="0" destOrd="0" presId="urn:microsoft.com/office/officeart/2005/8/layout/vList3"/>
    <dgm:cxn modelId="{40E08FC3-BAA8-4F9A-9FE2-EC3880098EEA}" type="presOf" srcId="{B8556F9B-BFDC-47C8-BC77-973F0C4C5747}" destId="{7A0CEBD0-684C-49A9-817E-7F2EBC17E1E9}" srcOrd="0" destOrd="0" presId="urn:microsoft.com/office/officeart/2005/8/layout/vList3"/>
    <dgm:cxn modelId="{77AC0EF2-B957-4ABE-85D9-EC70A6191C11}" srcId="{662A0932-966C-4B86-83AA-EA0698A900B7}" destId="{3780058C-16B6-4B29-85AB-7C0D0A69BE8D}" srcOrd="2" destOrd="0" parTransId="{A335CF10-4850-43AB-BDB0-36EF08FC14E2}" sibTransId="{9BF32A91-C9B9-4BE0-93BF-C90F02C27A6C}"/>
    <dgm:cxn modelId="{B3F00537-6FB5-4062-8912-F4A7D2F17A40}" type="presParOf" srcId="{620B0120-BBC5-4866-ABAE-1785A2C6B889}" destId="{4192B13C-FFF6-4F88-A5DA-0551B1ED5C3A}" srcOrd="0" destOrd="0" presId="urn:microsoft.com/office/officeart/2005/8/layout/vList3"/>
    <dgm:cxn modelId="{ABECE17F-37DB-43D5-A753-96CF480EDD72}" type="presParOf" srcId="{4192B13C-FFF6-4F88-A5DA-0551B1ED5C3A}" destId="{E8EF9C12-4619-4A83-B804-C2C3AC74852D}" srcOrd="0" destOrd="0" presId="urn:microsoft.com/office/officeart/2005/8/layout/vList3"/>
    <dgm:cxn modelId="{83BD73E9-84E6-4B5B-BB63-921336C5F367}" type="presParOf" srcId="{4192B13C-FFF6-4F88-A5DA-0551B1ED5C3A}" destId="{7A0CEBD0-684C-49A9-817E-7F2EBC17E1E9}" srcOrd="1" destOrd="0" presId="urn:microsoft.com/office/officeart/2005/8/layout/vList3"/>
    <dgm:cxn modelId="{CA39F99A-62FE-449E-A208-EDB730A80EB0}" type="presParOf" srcId="{620B0120-BBC5-4866-ABAE-1785A2C6B889}" destId="{570BF4FE-B2CA-4B8D-A27C-EC79F3D5D06F}" srcOrd="1" destOrd="0" presId="urn:microsoft.com/office/officeart/2005/8/layout/vList3"/>
    <dgm:cxn modelId="{2C5A28E1-1505-43EA-A511-50F1C7EA7909}" type="presParOf" srcId="{620B0120-BBC5-4866-ABAE-1785A2C6B889}" destId="{795A6A04-6257-4EEB-B6B4-3E1597CAA96E}" srcOrd="2" destOrd="0" presId="urn:microsoft.com/office/officeart/2005/8/layout/vList3"/>
    <dgm:cxn modelId="{33F64567-55C0-458B-B28E-509AA4F48D7C}" type="presParOf" srcId="{795A6A04-6257-4EEB-B6B4-3E1597CAA96E}" destId="{474A10FE-D20D-4710-8D69-5C80122C9D1A}" srcOrd="0" destOrd="0" presId="urn:microsoft.com/office/officeart/2005/8/layout/vList3"/>
    <dgm:cxn modelId="{7C614983-ED32-4210-8558-6C4D263D4763}" type="presParOf" srcId="{795A6A04-6257-4EEB-B6B4-3E1597CAA96E}" destId="{430497DD-64C9-4D85-8D62-70BA8213A774}" srcOrd="1" destOrd="0" presId="urn:microsoft.com/office/officeart/2005/8/layout/vList3"/>
    <dgm:cxn modelId="{76AB6A9A-9ADC-4637-A3F5-DDABDCE74C93}" type="presParOf" srcId="{620B0120-BBC5-4866-ABAE-1785A2C6B889}" destId="{BEB5B0B0-3630-4F2B-BA6A-A93E6C9335F1}" srcOrd="3" destOrd="0" presId="urn:microsoft.com/office/officeart/2005/8/layout/vList3"/>
    <dgm:cxn modelId="{B8C1979E-CDA3-4444-B909-FAC0C18A6DD4}" type="presParOf" srcId="{620B0120-BBC5-4866-ABAE-1785A2C6B889}" destId="{1FA542B4-C353-4C2A-A601-049D3C228B0A}" srcOrd="4" destOrd="0" presId="urn:microsoft.com/office/officeart/2005/8/layout/vList3"/>
    <dgm:cxn modelId="{A7BCD6B7-7865-4785-BEA6-892DDBF836A7}" type="presParOf" srcId="{1FA542B4-C353-4C2A-A601-049D3C228B0A}" destId="{1FD54716-CFB0-435D-9861-125E9622D45C}" srcOrd="0" destOrd="0" presId="urn:microsoft.com/office/officeart/2005/8/layout/vList3"/>
    <dgm:cxn modelId="{A7FAF53D-8B8D-4626-BAE7-E27E54D8CF9B}" type="presParOf" srcId="{1FA542B4-C353-4C2A-A601-049D3C228B0A}" destId="{ED5A3FDB-2730-456E-A885-52F315E71B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9F6FD-A190-4FCE-89D8-1B14C5DF47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AAA8C-DD52-42F6-89DC-0DF59E40D8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Реквизиты продавца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519A4389-A2F0-4042-8470-D6AB39D9C78C}" type="parTrans" cxnId="{3BDBCEF2-400D-4572-8DAD-E5B3B1C93599}">
      <dgm:prSet/>
      <dgm:spPr/>
      <dgm:t>
        <a:bodyPr/>
        <a:lstStyle/>
        <a:p>
          <a:endParaRPr lang="ru-RU"/>
        </a:p>
      </dgm:t>
    </dgm:pt>
    <dgm:pt modelId="{1CCEF048-7BCA-46C7-82FC-938384448D6B}" type="sibTrans" cxnId="{3BDBCEF2-400D-4572-8DAD-E5B3B1C93599}">
      <dgm:prSet/>
      <dgm:spPr/>
      <dgm:t>
        <a:bodyPr/>
        <a:lstStyle/>
        <a:p>
          <a:endParaRPr lang="ru-RU"/>
        </a:p>
      </dgm:t>
    </dgm:pt>
    <dgm:pt modelId="{47184B40-CE8F-4951-8B1B-3F321AD0594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ОАО «МСП Банк» (Группа Внешэкономбанка)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0370C245-E107-4B90-8726-7D7DC3C1434C}" type="parTrans" cxnId="{49E2DD59-55EB-4856-83BC-7BDD5BF8491B}">
      <dgm:prSet/>
      <dgm:spPr/>
      <dgm:t>
        <a:bodyPr/>
        <a:lstStyle/>
        <a:p>
          <a:endParaRPr lang="ru-RU"/>
        </a:p>
      </dgm:t>
    </dgm:pt>
    <dgm:pt modelId="{9047A7CD-9B29-435C-B12B-635E2308413B}" type="sibTrans" cxnId="{49E2DD59-55EB-4856-83BC-7BDD5BF8491B}">
      <dgm:prSet/>
      <dgm:spPr/>
      <dgm:t>
        <a:bodyPr/>
        <a:lstStyle/>
        <a:p>
          <a:endParaRPr lang="ru-RU"/>
        </a:p>
      </dgm:t>
    </dgm:pt>
    <dgm:pt modelId="{63BDCD67-6561-49E4-9001-D5042DE9EE6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Цена предложения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E20391C0-F06F-455E-B92E-1257FFD4154E}" type="parTrans" cxnId="{91ECAC97-6490-4F59-9555-6A141CA8C4DF}">
      <dgm:prSet/>
      <dgm:spPr/>
      <dgm:t>
        <a:bodyPr/>
        <a:lstStyle/>
        <a:p>
          <a:endParaRPr lang="ru-RU"/>
        </a:p>
      </dgm:t>
    </dgm:pt>
    <dgm:pt modelId="{2CC8A2F2-2D42-4849-8AD2-5AE0FBFD2FA0}" type="sibTrans" cxnId="{91ECAC97-6490-4F59-9555-6A141CA8C4DF}">
      <dgm:prSet/>
      <dgm:spPr/>
      <dgm:t>
        <a:bodyPr/>
        <a:lstStyle/>
        <a:p>
          <a:endParaRPr lang="ru-RU"/>
        </a:p>
      </dgm:t>
    </dgm:pt>
    <dgm:pt modelId="{6837695C-19D5-4EBB-AF84-13F632027E4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10000"/>
                </a:schemeClr>
              </a:solidFill>
            </a:rPr>
            <a:t>450 000 000 рублей</a:t>
          </a:r>
          <a:endParaRPr lang="ru-RU" sz="2000" dirty="0">
            <a:solidFill>
              <a:schemeClr val="accent6">
                <a:lumMod val="10000"/>
              </a:schemeClr>
            </a:solidFill>
          </a:endParaRPr>
        </a:p>
      </dgm:t>
    </dgm:pt>
    <dgm:pt modelId="{10B332A5-67B8-4E89-8774-E818793D3ECC}" type="parTrans" cxnId="{0DF54A22-C5F9-4E64-8C9D-6E1D5EEF2E4D}">
      <dgm:prSet/>
      <dgm:spPr/>
      <dgm:t>
        <a:bodyPr/>
        <a:lstStyle/>
        <a:p>
          <a:endParaRPr lang="ru-RU"/>
        </a:p>
      </dgm:t>
    </dgm:pt>
    <dgm:pt modelId="{B460B092-2AA0-4BF1-8D2A-544AD67333AB}" type="sibTrans" cxnId="{0DF54A22-C5F9-4E64-8C9D-6E1D5EEF2E4D}">
      <dgm:prSet/>
      <dgm:spPr/>
      <dgm:t>
        <a:bodyPr/>
        <a:lstStyle/>
        <a:p>
          <a:endParaRPr lang="ru-RU"/>
        </a:p>
      </dgm:t>
    </dgm:pt>
    <dgm:pt modelId="{EE4B3EE3-FE97-46D7-A018-A9A17CB26CA5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Контактные лица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4DB467C6-186D-4699-A0DE-16F38CDF1AD7}" type="parTrans" cxnId="{4D0C6F5D-E1BC-454C-B582-4EE1DEC3F57E}">
      <dgm:prSet/>
      <dgm:spPr/>
      <dgm:t>
        <a:bodyPr/>
        <a:lstStyle/>
        <a:p>
          <a:endParaRPr lang="ru-RU"/>
        </a:p>
      </dgm:t>
    </dgm:pt>
    <dgm:pt modelId="{E3A8CE74-D763-403D-944E-85F9519AF6B4}" type="sibTrans" cxnId="{4D0C6F5D-E1BC-454C-B582-4EE1DEC3F57E}">
      <dgm:prSet/>
      <dgm:spPr/>
      <dgm:t>
        <a:bodyPr/>
        <a:lstStyle/>
        <a:p>
          <a:endParaRPr lang="ru-RU"/>
        </a:p>
      </dgm:t>
    </dgm:pt>
    <dgm:pt modelId="{A9E416C2-3840-47DB-94D6-B18A98EB5759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Директор Департамента по работе с активами Алексей Евгеньевич Голубых, 8 (495) 783-79-98, доб. 1316, </a:t>
          </a:r>
          <a:r>
            <a:rPr lang="en-US" dirty="0" smtClean="0">
              <a:solidFill>
                <a:schemeClr val="accent6">
                  <a:lumMod val="10000"/>
                </a:schemeClr>
              </a:solidFill>
              <a:hlinkClick xmlns:r="http://schemas.openxmlformats.org/officeDocument/2006/relationships" r:id="rId1"/>
            </a:rPr>
            <a:t>golubykh@mspbank.ru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;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4E9CF18F-A050-42AA-9467-98D4619EF92D}" type="parTrans" cxnId="{4C4BF7AE-4011-4273-8A12-546BC5507736}">
      <dgm:prSet/>
      <dgm:spPr/>
      <dgm:t>
        <a:bodyPr/>
        <a:lstStyle/>
        <a:p>
          <a:endParaRPr lang="ru-RU"/>
        </a:p>
      </dgm:t>
    </dgm:pt>
    <dgm:pt modelId="{15130E3E-FEC5-4F27-AB62-198365A47499}" type="sibTrans" cxnId="{4C4BF7AE-4011-4273-8A12-546BC5507736}">
      <dgm:prSet/>
      <dgm:spPr/>
      <dgm:t>
        <a:bodyPr/>
        <a:lstStyle/>
        <a:p>
          <a:endParaRPr lang="ru-RU"/>
        </a:p>
      </dgm:t>
    </dgm:pt>
    <dgm:pt modelId="{DD00637E-B8C7-4541-8EE1-1CAD65D74C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Адрес: 115035, Москва, Садовническая ул., д. 79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EFBD9E40-DD33-41FA-9011-2002A1A90FB8}" type="parTrans" cxnId="{A5703D89-2466-4638-8219-FDF559E0552E}">
      <dgm:prSet/>
      <dgm:spPr/>
      <dgm:t>
        <a:bodyPr/>
        <a:lstStyle/>
        <a:p>
          <a:endParaRPr lang="ru-RU"/>
        </a:p>
      </dgm:t>
    </dgm:pt>
    <dgm:pt modelId="{8A3A3B26-BD93-4F2B-A503-4013285566AB}" type="sibTrans" cxnId="{A5703D89-2466-4638-8219-FDF559E0552E}">
      <dgm:prSet/>
      <dgm:spPr/>
      <dgm:t>
        <a:bodyPr/>
        <a:lstStyle/>
        <a:p>
          <a:endParaRPr lang="ru-RU"/>
        </a:p>
      </dgm:t>
    </dgm:pt>
    <dgm:pt modelId="{9FF3A14C-8009-461B-8176-B992ECE6DF3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БИК: 044525108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0A68679C-1619-474F-A905-415AB68C46D2}" type="parTrans" cxnId="{3418128D-4DA6-49FA-91AA-777F65E6A82E}">
      <dgm:prSet/>
      <dgm:spPr/>
      <dgm:t>
        <a:bodyPr/>
        <a:lstStyle/>
        <a:p>
          <a:endParaRPr lang="ru-RU"/>
        </a:p>
      </dgm:t>
    </dgm:pt>
    <dgm:pt modelId="{FD8CBDD5-A714-40B8-A822-26FE1F6EEBF8}" type="sibTrans" cxnId="{3418128D-4DA6-49FA-91AA-777F65E6A82E}">
      <dgm:prSet/>
      <dgm:spPr/>
      <dgm:t>
        <a:bodyPr/>
        <a:lstStyle/>
        <a:p>
          <a:endParaRPr lang="ru-RU"/>
        </a:p>
      </dgm:t>
    </dgm:pt>
    <dgm:pt modelId="{90B87BCF-7DA1-4C71-A874-29D9D52D7B7F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ИНН: 7703213534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7ACFF0A6-34A0-4ED7-A022-8FC634429AF4}" type="parTrans" cxnId="{B47E1A55-1DCD-4BE5-AF97-9A0CCA148B94}">
      <dgm:prSet/>
      <dgm:spPr/>
      <dgm:t>
        <a:bodyPr/>
        <a:lstStyle/>
        <a:p>
          <a:endParaRPr lang="ru-RU"/>
        </a:p>
      </dgm:t>
    </dgm:pt>
    <dgm:pt modelId="{4491F7FE-28BF-4BC2-919E-0001292BC9F9}" type="sibTrans" cxnId="{B47E1A55-1DCD-4BE5-AF97-9A0CCA148B94}">
      <dgm:prSet/>
      <dgm:spPr/>
      <dgm:t>
        <a:bodyPr/>
        <a:lstStyle/>
        <a:p>
          <a:endParaRPr lang="ru-RU"/>
        </a:p>
      </dgm:t>
    </dgm:pt>
    <dgm:pt modelId="{33A86DDA-F285-494F-BC1C-2F8E9B7BD210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ОГРН: 1027739108649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7553D2B6-6188-499F-9635-08E35237308A}" type="parTrans" cxnId="{98691942-7D3C-4015-B55E-1679E3437A09}">
      <dgm:prSet/>
      <dgm:spPr/>
      <dgm:t>
        <a:bodyPr/>
        <a:lstStyle/>
        <a:p>
          <a:endParaRPr lang="ru-RU"/>
        </a:p>
      </dgm:t>
    </dgm:pt>
    <dgm:pt modelId="{4EBDDB8C-A480-4848-A34F-1BB5D5B8CFD0}" type="sibTrans" cxnId="{98691942-7D3C-4015-B55E-1679E3437A09}">
      <dgm:prSet/>
      <dgm:spPr/>
      <dgm:t>
        <a:bodyPr/>
        <a:lstStyle/>
        <a:p>
          <a:endParaRPr lang="ru-RU"/>
        </a:p>
      </dgm:t>
    </dgm:pt>
    <dgm:pt modelId="{42D692E3-E73B-42B2-B1D2-2C7AD2097BDD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Управляющий директор Департамента по работе с активами Дмитрий Эмильевич Галкин, 8 (495) 783-79-98, доб. 1304, </a:t>
          </a:r>
          <a:r>
            <a:rPr lang="en-US" dirty="0" smtClean="0">
              <a:solidFill>
                <a:schemeClr val="accent6">
                  <a:lumMod val="10000"/>
                </a:schemeClr>
              </a:solidFill>
              <a:hlinkClick xmlns:r="http://schemas.openxmlformats.org/officeDocument/2006/relationships" r:id="rId2"/>
            </a:rPr>
            <a:t>d.e.galkin@gmail.com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.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9B478603-F7B2-4225-B1CC-CC4A1EF9CA58}" type="parTrans" cxnId="{C7A7968C-A5A1-437E-8129-D847830D7942}">
      <dgm:prSet/>
      <dgm:spPr/>
      <dgm:t>
        <a:bodyPr/>
        <a:lstStyle/>
        <a:p>
          <a:endParaRPr lang="ru-RU"/>
        </a:p>
      </dgm:t>
    </dgm:pt>
    <dgm:pt modelId="{D10E945E-53C5-42BC-9804-33868847E1C5}" type="sibTrans" cxnId="{C7A7968C-A5A1-437E-8129-D847830D7942}">
      <dgm:prSet/>
      <dgm:spPr/>
      <dgm:t>
        <a:bodyPr/>
        <a:lstStyle/>
        <a:p>
          <a:endParaRPr lang="ru-RU"/>
        </a:p>
      </dgm:t>
    </dgm:pt>
    <dgm:pt modelId="{40F06647-AD60-4A47-AF38-BE2B7E229D88}" type="pres">
      <dgm:prSet presAssocID="{1A19F6FD-A190-4FCE-89D8-1B14C5DF47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11BF9-859D-4CFC-8EBB-D3295748E422}" type="pres">
      <dgm:prSet presAssocID="{2D2AAA8C-DD52-42F6-89DC-0DF59E40D884}" presName="linNode" presStyleCnt="0"/>
      <dgm:spPr/>
    </dgm:pt>
    <dgm:pt modelId="{137E450B-67AA-445D-A02C-F948AD1DD875}" type="pres">
      <dgm:prSet presAssocID="{2D2AAA8C-DD52-42F6-89DC-0DF59E40D8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B441E-16A5-4CE5-84AD-BE52BB733E8D}" type="pres">
      <dgm:prSet presAssocID="{2D2AAA8C-DD52-42F6-89DC-0DF59E40D8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A5C4B-F797-449D-B746-5708F159994E}" type="pres">
      <dgm:prSet presAssocID="{1CCEF048-7BCA-46C7-82FC-938384448D6B}" presName="sp" presStyleCnt="0"/>
      <dgm:spPr/>
    </dgm:pt>
    <dgm:pt modelId="{B2CA2CFF-DCFD-49A0-B614-FBE0A21C71F3}" type="pres">
      <dgm:prSet presAssocID="{63BDCD67-6561-49E4-9001-D5042DE9EE68}" presName="linNode" presStyleCnt="0"/>
      <dgm:spPr/>
    </dgm:pt>
    <dgm:pt modelId="{7F9C2E1A-F76D-424D-B6A7-3AF96EC032C2}" type="pres">
      <dgm:prSet presAssocID="{63BDCD67-6561-49E4-9001-D5042DE9EE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C248-9575-4412-9E8D-06325C48FDD5}" type="pres">
      <dgm:prSet presAssocID="{63BDCD67-6561-49E4-9001-D5042DE9EE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A7E01-D901-450D-A091-33D997A4737F}" type="pres">
      <dgm:prSet presAssocID="{2CC8A2F2-2D42-4849-8AD2-5AE0FBFD2FA0}" presName="sp" presStyleCnt="0"/>
      <dgm:spPr/>
    </dgm:pt>
    <dgm:pt modelId="{74D72558-E304-499C-82CA-0E28FD7BF405}" type="pres">
      <dgm:prSet presAssocID="{EE4B3EE3-FE97-46D7-A018-A9A17CB26CA5}" presName="linNode" presStyleCnt="0"/>
      <dgm:spPr/>
    </dgm:pt>
    <dgm:pt modelId="{CCEEE00C-BAF1-4B09-B371-DE6A66EB58DE}" type="pres">
      <dgm:prSet presAssocID="{EE4B3EE3-FE97-46D7-A018-A9A17CB26CA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ABD9-D26D-43B9-8782-9DFAFE3A98E5}" type="pres">
      <dgm:prSet presAssocID="{EE4B3EE3-FE97-46D7-A018-A9A17CB26CA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E1A55-1DCD-4BE5-AF97-9A0CCA148B94}" srcId="{2D2AAA8C-DD52-42F6-89DC-0DF59E40D884}" destId="{90B87BCF-7DA1-4C71-A874-29D9D52D7B7F}" srcOrd="3" destOrd="0" parTransId="{7ACFF0A6-34A0-4ED7-A022-8FC634429AF4}" sibTransId="{4491F7FE-28BF-4BC2-919E-0001292BC9F9}"/>
    <dgm:cxn modelId="{3418128D-4DA6-49FA-91AA-777F65E6A82E}" srcId="{2D2AAA8C-DD52-42F6-89DC-0DF59E40D884}" destId="{9FF3A14C-8009-461B-8176-B992ECE6DF33}" srcOrd="2" destOrd="0" parTransId="{0A68679C-1619-474F-A905-415AB68C46D2}" sibTransId="{FD8CBDD5-A714-40B8-A822-26FE1F6EEBF8}"/>
    <dgm:cxn modelId="{ABDA77DC-6571-4287-9563-0682A1440EDD}" type="presOf" srcId="{A9E416C2-3840-47DB-94D6-B18A98EB5759}" destId="{D038ABD9-D26D-43B9-8782-9DFAFE3A98E5}" srcOrd="0" destOrd="0" presId="urn:microsoft.com/office/officeart/2005/8/layout/vList5"/>
    <dgm:cxn modelId="{3D4987D2-EE95-41AC-AA44-2606133DAAC7}" type="presOf" srcId="{63BDCD67-6561-49E4-9001-D5042DE9EE68}" destId="{7F9C2E1A-F76D-424D-B6A7-3AF96EC032C2}" srcOrd="0" destOrd="0" presId="urn:microsoft.com/office/officeart/2005/8/layout/vList5"/>
    <dgm:cxn modelId="{A5703D89-2466-4638-8219-FDF559E0552E}" srcId="{2D2AAA8C-DD52-42F6-89DC-0DF59E40D884}" destId="{DD00637E-B8C7-4541-8EE1-1CAD65D74C8D}" srcOrd="1" destOrd="0" parTransId="{EFBD9E40-DD33-41FA-9011-2002A1A90FB8}" sibTransId="{8A3A3B26-BD93-4F2B-A503-4013285566AB}"/>
    <dgm:cxn modelId="{806ED7F6-7F80-4676-82CB-6D0364C327D3}" type="presOf" srcId="{42D692E3-E73B-42B2-B1D2-2C7AD2097BDD}" destId="{D038ABD9-D26D-43B9-8782-9DFAFE3A98E5}" srcOrd="0" destOrd="1" presId="urn:microsoft.com/office/officeart/2005/8/layout/vList5"/>
    <dgm:cxn modelId="{419ABDA1-BF05-4060-9780-D884368E8075}" type="presOf" srcId="{33A86DDA-F285-494F-BC1C-2F8E9B7BD210}" destId="{036B441E-16A5-4CE5-84AD-BE52BB733E8D}" srcOrd="0" destOrd="4" presId="urn:microsoft.com/office/officeart/2005/8/layout/vList5"/>
    <dgm:cxn modelId="{49E2DD59-55EB-4856-83BC-7BDD5BF8491B}" srcId="{2D2AAA8C-DD52-42F6-89DC-0DF59E40D884}" destId="{47184B40-CE8F-4951-8B1B-3F321AD0594E}" srcOrd="0" destOrd="0" parTransId="{0370C245-E107-4B90-8726-7D7DC3C1434C}" sibTransId="{9047A7CD-9B29-435C-B12B-635E2308413B}"/>
    <dgm:cxn modelId="{057B2ACC-B606-4366-B05D-788B475AE8F2}" type="presOf" srcId="{6837695C-19D5-4EBB-AF84-13F632027E4A}" destId="{EE65C248-9575-4412-9E8D-06325C48FDD5}" srcOrd="0" destOrd="0" presId="urn:microsoft.com/office/officeart/2005/8/layout/vList5"/>
    <dgm:cxn modelId="{F62FD03C-6E4E-488B-8F6B-E6E3C7CE14C5}" type="presOf" srcId="{90B87BCF-7DA1-4C71-A874-29D9D52D7B7F}" destId="{036B441E-16A5-4CE5-84AD-BE52BB733E8D}" srcOrd="0" destOrd="3" presId="urn:microsoft.com/office/officeart/2005/8/layout/vList5"/>
    <dgm:cxn modelId="{4C4BF7AE-4011-4273-8A12-546BC5507736}" srcId="{EE4B3EE3-FE97-46D7-A018-A9A17CB26CA5}" destId="{A9E416C2-3840-47DB-94D6-B18A98EB5759}" srcOrd="0" destOrd="0" parTransId="{4E9CF18F-A050-42AA-9467-98D4619EF92D}" sibTransId="{15130E3E-FEC5-4F27-AB62-198365A47499}"/>
    <dgm:cxn modelId="{3BDBCEF2-400D-4572-8DAD-E5B3B1C93599}" srcId="{1A19F6FD-A190-4FCE-89D8-1B14C5DF4715}" destId="{2D2AAA8C-DD52-42F6-89DC-0DF59E40D884}" srcOrd="0" destOrd="0" parTransId="{519A4389-A2F0-4042-8470-D6AB39D9C78C}" sibTransId="{1CCEF048-7BCA-46C7-82FC-938384448D6B}"/>
    <dgm:cxn modelId="{91ECAC97-6490-4F59-9555-6A141CA8C4DF}" srcId="{1A19F6FD-A190-4FCE-89D8-1B14C5DF4715}" destId="{63BDCD67-6561-49E4-9001-D5042DE9EE68}" srcOrd="1" destOrd="0" parTransId="{E20391C0-F06F-455E-B92E-1257FFD4154E}" sibTransId="{2CC8A2F2-2D42-4849-8AD2-5AE0FBFD2FA0}"/>
    <dgm:cxn modelId="{9E03B42C-FC3C-42AB-93B1-1A3729507C01}" type="presOf" srcId="{47184B40-CE8F-4951-8B1B-3F321AD0594E}" destId="{036B441E-16A5-4CE5-84AD-BE52BB733E8D}" srcOrd="0" destOrd="0" presId="urn:microsoft.com/office/officeart/2005/8/layout/vList5"/>
    <dgm:cxn modelId="{F30FBB86-FFED-464C-848F-EF326581B8C0}" type="presOf" srcId="{2D2AAA8C-DD52-42F6-89DC-0DF59E40D884}" destId="{137E450B-67AA-445D-A02C-F948AD1DD875}" srcOrd="0" destOrd="0" presId="urn:microsoft.com/office/officeart/2005/8/layout/vList5"/>
    <dgm:cxn modelId="{A7B7F0FD-043A-486C-AD0E-8708DBD40D08}" type="presOf" srcId="{9FF3A14C-8009-461B-8176-B992ECE6DF33}" destId="{036B441E-16A5-4CE5-84AD-BE52BB733E8D}" srcOrd="0" destOrd="2" presId="urn:microsoft.com/office/officeart/2005/8/layout/vList5"/>
    <dgm:cxn modelId="{92FE1BC0-7F18-4AF4-96FC-2C09AFC7C643}" type="presOf" srcId="{EE4B3EE3-FE97-46D7-A018-A9A17CB26CA5}" destId="{CCEEE00C-BAF1-4B09-B371-DE6A66EB58DE}" srcOrd="0" destOrd="0" presId="urn:microsoft.com/office/officeart/2005/8/layout/vList5"/>
    <dgm:cxn modelId="{0DF54A22-C5F9-4E64-8C9D-6E1D5EEF2E4D}" srcId="{63BDCD67-6561-49E4-9001-D5042DE9EE68}" destId="{6837695C-19D5-4EBB-AF84-13F632027E4A}" srcOrd="0" destOrd="0" parTransId="{10B332A5-67B8-4E89-8774-E818793D3ECC}" sibTransId="{B460B092-2AA0-4BF1-8D2A-544AD67333AB}"/>
    <dgm:cxn modelId="{C7A7968C-A5A1-437E-8129-D847830D7942}" srcId="{EE4B3EE3-FE97-46D7-A018-A9A17CB26CA5}" destId="{42D692E3-E73B-42B2-B1D2-2C7AD2097BDD}" srcOrd="1" destOrd="0" parTransId="{9B478603-F7B2-4225-B1CC-CC4A1EF9CA58}" sibTransId="{D10E945E-53C5-42BC-9804-33868847E1C5}"/>
    <dgm:cxn modelId="{4D0C6F5D-E1BC-454C-B582-4EE1DEC3F57E}" srcId="{1A19F6FD-A190-4FCE-89D8-1B14C5DF4715}" destId="{EE4B3EE3-FE97-46D7-A018-A9A17CB26CA5}" srcOrd="2" destOrd="0" parTransId="{4DB467C6-186D-4699-A0DE-16F38CDF1AD7}" sibTransId="{E3A8CE74-D763-403D-944E-85F9519AF6B4}"/>
    <dgm:cxn modelId="{98691942-7D3C-4015-B55E-1679E3437A09}" srcId="{2D2AAA8C-DD52-42F6-89DC-0DF59E40D884}" destId="{33A86DDA-F285-494F-BC1C-2F8E9B7BD210}" srcOrd="4" destOrd="0" parTransId="{7553D2B6-6188-499F-9635-08E35237308A}" sibTransId="{4EBDDB8C-A480-4848-A34F-1BB5D5B8CFD0}"/>
    <dgm:cxn modelId="{E05B85BB-26F5-47B4-B1D9-AABE423848F0}" type="presOf" srcId="{DD00637E-B8C7-4541-8EE1-1CAD65D74C8D}" destId="{036B441E-16A5-4CE5-84AD-BE52BB733E8D}" srcOrd="0" destOrd="1" presId="urn:microsoft.com/office/officeart/2005/8/layout/vList5"/>
    <dgm:cxn modelId="{5A26A148-EEA8-4568-B2F4-F2EF5065DE26}" type="presOf" srcId="{1A19F6FD-A190-4FCE-89D8-1B14C5DF4715}" destId="{40F06647-AD60-4A47-AF38-BE2B7E229D88}" srcOrd="0" destOrd="0" presId="urn:microsoft.com/office/officeart/2005/8/layout/vList5"/>
    <dgm:cxn modelId="{69FB4CD1-05A6-4FFC-9E4F-52F60B350FB9}" type="presParOf" srcId="{40F06647-AD60-4A47-AF38-BE2B7E229D88}" destId="{C4B11BF9-859D-4CFC-8EBB-D3295748E422}" srcOrd="0" destOrd="0" presId="urn:microsoft.com/office/officeart/2005/8/layout/vList5"/>
    <dgm:cxn modelId="{84008B95-1B6A-4982-83A0-6A132F576A05}" type="presParOf" srcId="{C4B11BF9-859D-4CFC-8EBB-D3295748E422}" destId="{137E450B-67AA-445D-A02C-F948AD1DD875}" srcOrd="0" destOrd="0" presId="urn:microsoft.com/office/officeart/2005/8/layout/vList5"/>
    <dgm:cxn modelId="{5792830D-4237-4770-B7A4-41B24FC5FDF5}" type="presParOf" srcId="{C4B11BF9-859D-4CFC-8EBB-D3295748E422}" destId="{036B441E-16A5-4CE5-84AD-BE52BB733E8D}" srcOrd="1" destOrd="0" presId="urn:microsoft.com/office/officeart/2005/8/layout/vList5"/>
    <dgm:cxn modelId="{910A626D-CF8C-4931-A447-ED8A2695F459}" type="presParOf" srcId="{40F06647-AD60-4A47-AF38-BE2B7E229D88}" destId="{101A5C4B-F797-449D-B746-5708F159994E}" srcOrd="1" destOrd="0" presId="urn:microsoft.com/office/officeart/2005/8/layout/vList5"/>
    <dgm:cxn modelId="{8444D044-CC8F-4DA4-8B1B-AC56E890FB52}" type="presParOf" srcId="{40F06647-AD60-4A47-AF38-BE2B7E229D88}" destId="{B2CA2CFF-DCFD-49A0-B614-FBE0A21C71F3}" srcOrd="2" destOrd="0" presId="urn:microsoft.com/office/officeart/2005/8/layout/vList5"/>
    <dgm:cxn modelId="{FA0CADCA-BB53-443B-8E53-E4297CBD74E1}" type="presParOf" srcId="{B2CA2CFF-DCFD-49A0-B614-FBE0A21C71F3}" destId="{7F9C2E1A-F76D-424D-B6A7-3AF96EC032C2}" srcOrd="0" destOrd="0" presId="urn:microsoft.com/office/officeart/2005/8/layout/vList5"/>
    <dgm:cxn modelId="{70DF72ED-A35F-4011-A4DA-D3F188E7EE9F}" type="presParOf" srcId="{B2CA2CFF-DCFD-49A0-B614-FBE0A21C71F3}" destId="{EE65C248-9575-4412-9E8D-06325C48FDD5}" srcOrd="1" destOrd="0" presId="urn:microsoft.com/office/officeart/2005/8/layout/vList5"/>
    <dgm:cxn modelId="{6F979242-B1AE-45AB-9A4D-221176F5804A}" type="presParOf" srcId="{40F06647-AD60-4A47-AF38-BE2B7E229D88}" destId="{D2AA7E01-D901-450D-A091-33D997A4737F}" srcOrd="3" destOrd="0" presId="urn:microsoft.com/office/officeart/2005/8/layout/vList5"/>
    <dgm:cxn modelId="{FAA61CCE-8AE6-487A-91BC-24489C3BA845}" type="presParOf" srcId="{40F06647-AD60-4A47-AF38-BE2B7E229D88}" destId="{74D72558-E304-499C-82CA-0E28FD7BF405}" srcOrd="4" destOrd="0" presId="urn:microsoft.com/office/officeart/2005/8/layout/vList5"/>
    <dgm:cxn modelId="{7F3B5F47-AFEE-4966-A3BF-746761A65F4D}" type="presParOf" srcId="{74D72558-E304-499C-82CA-0E28FD7BF405}" destId="{CCEEE00C-BAF1-4B09-B371-DE6A66EB58DE}" srcOrd="0" destOrd="0" presId="urn:microsoft.com/office/officeart/2005/8/layout/vList5"/>
    <dgm:cxn modelId="{A4DB11E5-2741-4121-A226-CFC8DE59AC8C}" type="presParOf" srcId="{74D72558-E304-499C-82CA-0E28FD7BF405}" destId="{D038ABD9-D26D-43B9-8782-9DFAFE3A98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D3AA5-5470-471A-AB61-819C421701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45E88-A500-4259-B2CD-8885DC015CC4}">
      <dgm:prSet phldrT="[Текст]"/>
      <dgm:spPr/>
      <dgm:t>
        <a:bodyPr/>
        <a:lstStyle/>
        <a:p>
          <a:r>
            <a:rPr lang="ru-RU" b="1" i="0" dirty="0" smtClean="0">
              <a:solidFill>
                <a:schemeClr val="accent6">
                  <a:lumMod val="10000"/>
                </a:schemeClr>
              </a:solidFill>
            </a:rPr>
            <a:t>Виды деятельности: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производство икры и товарной осетровой рыбы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51D40245-FA6F-48FC-B22F-9B8653BC5214}" type="parTrans" cxnId="{999EBD6B-CA87-4D74-BEBA-69E31CC705A6}">
      <dgm:prSet/>
      <dgm:spPr/>
      <dgm:t>
        <a:bodyPr/>
        <a:lstStyle/>
        <a:p>
          <a:endParaRPr lang="ru-RU"/>
        </a:p>
      </dgm:t>
    </dgm:pt>
    <dgm:pt modelId="{32284032-BB19-4CC7-B02D-0AC5505FE273}" type="sibTrans" cxnId="{999EBD6B-CA87-4D74-BEBA-69E31CC705A6}">
      <dgm:prSet/>
      <dgm:spPr/>
      <dgm:t>
        <a:bodyPr/>
        <a:lstStyle/>
        <a:p>
          <a:endParaRPr lang="ru-RU"/>
        </a:p>
      </dgm:t>
    </dgm:pt>
    <dgm:pt modelId="{A09B6BA7-7217-4193-920A-988F4583F8F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Проектировщик комплекса: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 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ОАО «Проектный институт-8 им. Н.Г. Аверьянова» (г.Калуга)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7DB48871-2978-45E4-A81C-1B0BE048776F}" type="parTrans" cxnId="{F40C233C-3F29-41DC-B41A-A27E9CE81254}">
      <dgm:prSet/>
      <dgm:spPr/>
      <dgm:t>
        <a:bodyPr/>
        <a:lstStyle/>
        <a:p>
          <a:endParaRPr lang="ru-RU"/>
        </a:p>
      </dgm:t>
    </dgm:pt>
    <dgm:pt modelId="{4E12E80A-86B2-4E32-8EF4-8AED69358934}" type="sibTrans" cxnId="{F40C233C-3F29-41DC-B41A-A27E9CE81254}">
      <dgm:prSet/>
      <dgm:spPr/>
      <dgm:t>
        <a:bodyPr/>
        <a:lstStyle/>
        <a:p>
          <a:endParaRPr lang="ru-RU"/>
        </a:p>
      </dgm:t>
    </dgm:pt>
    <dgm:pt modelId="{645766CC-EFC5-4659-990C-2675457C37C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Местонахождение комплекса:</a:t>
          </a:r>
        </a:p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Калужская область, Износковский район, деревня Гамзюки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A8F37E37-BD2B-476E-81B2-77E0D857009B}" type="parTrans" cxnId="{DAD5C535-FF2D-49FD-AD3E-A5C5B25B6E67}">
      <dgm:prSet/>
      <dgm:spPr/>
      <dgm:t>
        <a:bodyPr/>
        <a:lstStyle/>
        <a:p>
          <a:endParaRPr lang="ru-RU"/>
        </a:p>
      </dgm:t>
    </dgm:pt>
    <dgm:pt modelId="{0FF21AD1-638E-42BB-8C81-314768E94D43}" type="sibTrans" cxnId="{DAD5C535-FF2D-49FD-AD3E-A5C5B25B6E67}">
      <dgm:prSet/>
      <dgm:spPr/>
      <dgm:t>
        <a:bodyPr/>
        <a:lstStyle/>
        <a:p>
          <a:endParaRPr lang="ru-RU"/>
        </a:p>
      </dgm:t>
    </dgm:pt>
    <dgm:pt modelId="{E09B7FCA-DB2D-4D2B-B452-33178FD8A03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Целевые рыночные позиции по черной икре при полной загрузке бассейнов: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20% в России,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1% в мире.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1B64D52C-7E15-4821-9153-A36DFDE93112}" type="parTrans" cxnId="{63DC4C56-98D5-4E4F-A5AF-10E0CAB6D322}">
      <dgm:prSet/>
      <dgm:spPr/>
      <dgm:t>
        <a:bodyPr/>
        <a:lstStyle/>
        <a:p>
          <a:endParaRPr lang="ru-RU"/>
        </a:p>
      </dgm:t>
    </dgm:pt>
    <dgm:pt modelId="{7B264DC8-54C6-429C-9D27-410D190FB354}" type="sibTrans" cxnId="{63DC4C56-98D5-4E4F-A5AF-10E0CAB6D322}">
      <dgm:prSet/>
      <dgm:spPr/>
      <dgm:t>
        <a:bodyPr/>
        <a:lstStyle/>
        <a:p>
          <a:endParaRPr lang="ru-RU"/>
        </a:p>
      </dgm:t>
    </dgm:pt>
    <dgm:pt modelId="{80187F8B-FE1A-4FD0-BA72-59D22FCAA37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Проектный объем производства в год: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до 25 тонн черной икры 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до 120 тонн осетровой рыбы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64E8ECEB-AB27-46EE-8246-07A83F8262C3}" type="parTrans" cxnId="{3EAE3061-A05D-4329-B151-57D05A1717F7}">
      <dgm:prSet/>
      <dgm:spPr/>
      <dgm:t>
        <a:bodyPr/>
        <a:lstStyle/>
        <a:p>
          <a:endParaRPr lang="ru-RU"/>
        </a:p>
      </dgm:t>
    </dgm:pt>
    <dgm:pt modelId="{2B1234D6-8553-4CDF-AE70-E2995B32344D}" type="sibTrans" cxnId="{3EAE3061-A05D-4329-B151-57D05A1717F7}">
      <dgm:prSet/>
      <dgm:spPr/>
      <dgm:t>
        <a:bodyPr/>
        <a:lstStyle/>
        <a:p>
          <a:endParaRPr lang="ru-RU"/>
        </a:p>
      </dgm:t>
    </dgm:pt>
    <dgm:pt modelId="{A55DA576-48DA-46D6-978F-B45614AEC5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Проектная выручка: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750 млн. руб. от реализации икра (опт 30 000 руб.</a:t>
          </a:r>
          <a:r>
            <a:rPr lang="en-US" dirty="0" smtClean="0">
              <a:solidFill>
                <a:schemeClr val="accent6">
                  <a:lumMod val="10000"/>
                </a:schemeClr>
              </a:solidFill>
            </a:rPr>
            <a:t>/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кг), 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100 млн. руб. от реализации живого осетра и продуктов переработки (500-1800 руб.</a:t>
          </a:r>
          <a:r>
            <a:rPr lang="en-US" dirty="0" smtClean="0">
              <a:solidFill>
                <a:schemeClr val="accent6">
                  <a:lumMod val="10000"/>
                </a:schemeClr>
              </a:solidFill>
            </a:rPr>
            <a:t>/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кг)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4F592AE7-B2DF-44C9-A128-1F868DEA8674}" type="parTrans" cxnId="{709E7FBB-1D94-4F94-AD0F-8AD000BCE2F8}">
      <dgm:prSet/>
      <dgm:spPr/>
      <dgm:t>
        <a:bodyPr/>
        <a:lstStyle/>
        <a:p>
          <a:endParaRPr lang="ru-RU"/>
        </a:p>
      </dgm:t>
    </dgm:pt>
    <dgm:pt modelId="{FBABF522-5849-42C1-95B1-838585E3599C}" type="sibTrans" cxnId="{709E7FBB-1D94-4F94-AD0F-8AD000BCE2F8}">
      <dgm:prSet/>
      <dgm:spPr/>
      <dgm:t>
        <a:bodyPr/>
        <a:lstStyle/>
        <a:p>
          <a:endParaRPr lang="ru-RU"/>
        </a:p>
      </dgm:t>
    </dgm:pt>
    <dgm:pt modelId="{B6DEF35E-5FAC-46BB-8D34-2E854FE15CA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Проектные покупатели продукции: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продуктовые сети,</a:t>
          </a:r>
          <a:endParaRPr lang="en-US" dirty="0" smtClean="0">
            <a:solidFill>
              <a:schemeClr val="accent6">
                <a:lumMod val="10000"/>
              </a:schemeClr>
            </a:solidFill>
          </a:endParaRPr>
        </a:p>
        <a:p>
          <a:pPr algn="ctr"/>
          <a:r>
            <a:rPr lang="en-US" dirty="0" smtClean="0">
              <a:solidFill>
                <a:schemeClr val="accent6">
                  <a:lumMod val="10000"/>
                </a:schemeClr>
              </a:solidFill>
            </a:rPr>
            <a:t>HORECA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,</a:t>
          </a:r>
        </a:p>
        <a:p>
          <a:pPr algn="ctr"/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экспорт за пределы РФ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24E554AF-3C34-4CF8-98CF-DD11E9AA2FA2}" type="parTrans" cxnId="{BDAF9D3C-FDCC-42EB-A903-879C54C9346F}">
      <dgm:prSet/>
      <dgm:spPr/>
      <dgm:t>
        <a:bodyPr/>
        <a:lstStyle/>
        <a:p>
          <a:endParaRPr lang="ru-RU"/>
        </a:p>
      </dgm:t>
    </dgm:pt>
    <dgm:pt modelId="{5F345C6C-3976-4D28-825E-24634E37FED7}" type="sibTrans" cxnId="{BDAF9D3C-FDCC-42EB-A903-879C54C9346F}">
      <dgm:prSet/>
      <dgm:spPr/>
      <dgm:t>
        <a:bodyPr/>
        <a:lstStyle/>
        <a:p>
          <a:endParaRPr lang="ru-RU"/>
        </a:p>
      </dgm:t>
    </dgm:pt>
    <dgm:pt modelId="{21E24B83-B40E-422F-8656-712E5DA967F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Проектная штатная численность: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 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107 человек в том числе:    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28 – управленческий персонал,                                            79 – производственный персонал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963A6390-43C6-4B9F-9BE5-5A6F75ADB143}" type="parTrans" cxnId="{6827E304-3B30-44A0-8C19-A331B4E34F83}">
      <dgm:prSet/>
      <dgm:spPr/>
      <dgm:t>
        <a:bodyPr/>
        <a:lstStyle/>
        <a:p>
          <a:endParaRPr lang="ru-RU"/>
        </a:p>
      </dgm:t>
    </dgm:pt>
    <dgm:pt modelId="{88F62CFC-7FC6-4FE0-A5EF-DB65CC8F2C88}" type="sibTrans" cxnId="{6827E304-3B30-44A0-8C19-A331B4E34F83}">
      <dgm:prSet/>
      <dgm:spPr/>
      <dgm:t>
        <a:bodyPr/>
        <a:lstStyle/>
        <a:p>
          <a:endParaRPr lang="ru-RU"/>
        </a:p>
      </dgm:t>
    </dgm:pt>
    <dgm:pt modelId="{EDFE238E-AE56-4F11-BA66-CD0ECF8441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Текущая загрузка бассейнов: 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10%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0BFA510C-E2C7-4C62-B4E1-C29CEA09D330}" type="parTrans" cxnId="{D5B1D15F-8D25-4E7C-9E14-C3317F1C647D}">
      <dgm:prSet/>
      <dgm:spPr/>
      <dgm:t>
        <a:bodyPr/>
        <a:lstStyle/>
        <a:p>
          <a:endParaRPr lang="ru-RU"/>
        </a:p>
      </dgm:t>
    </dgm:pt>
    <dgm:pt modelId="{7726E0CD-C5A1-4B85-B9EE-53966E71EC90}" type="sibTrans" cxnId="{D5B1D15F-8D25-4E7C-9E14-C3317F1C647D}">
      <dgm:prSet/>
      <dgm:spPr/>
      <dgm:t>
        <a:bodyPr/>
        <a:lstStyle/>
        <a:p>
          <a:endParaRPr lang="ru-RU"/>
        </a:p>
      </dgm:t>
    </dgm:pt>
    <dgm:pt modelId="{D9E90834-3EFF-45DB-A7EB-36658464646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Текущие затраты в квартал: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3 млн. руб.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1C51C1F0-8BA2-4698-81FB-EEA9B4B21268}" type="parTrans" cxnId="{1CA7ED62-E65E-4E91-88DC-5DBFE0DE0B62}">
      <dgm:prSet/>
      <dgm:spPr/>
      <dgm:t>
        <a:bodyPr/>
        <a:lstStyle/>
        <a:p>
          <a:endParaRPr lang="ru-RU"/>
        </a:p>
      </dgm:t>
    </dgm:pt>
    <dgm:pt modelId="{234E7360-2A77-480A-BC7B-B2BE96B209C1}" type="sibTrans" cxnId="{1CA7ED62-E65E-4E91-88DC-5DBFE0DE0B62}">
      <dgm:prSet/>
      <dgm:spPr/>
      <dgm:t>
        <a:bodyPr/>
        <a:lstStyle/>
        <a:p>
          <a:endParaRPr lang="ru-RU"/>
        </a:p>
      </dgm:t>
    </dgm:pt>
    <dgm:pt modelId="{D5D63D60-5999-4B4B-BD90-8336416CB7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Сохранность имущества и контроль режима: </a:t>
          </a:r>
          <a:r>
            <a:rPr lang="ru-RU" b="0" dirty="0" smtClean="0">
              <a:solidFill>
                <a:schemeClr val="accent6">
                  <a:lumMod val="10000"/>
                </a:schemeClr>
              </a:solidFill>
            </a:rPr>
            <a:t>обеспечивается Банком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>
              <a:solidFill>
                <a:schemeClr val="accent6">
                  <a:lumMod val="10000"/>
                </a:schemeClr>
              </a:solidFill>
            </a:rPr>
            <a:t>на круглосуточной основе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>
              <a:solidFill>
                <a:schemeClr val="accent6">
                  <a:lumMod val="10000"/>
                </a:schemeClr>
              </a:solidFill>
            </a:rPr>
            <a:t>с привлечением </a:t>
          </a:r>
          <a:r>
            <a:rPr lang="ru-RU" b="0" dirty="0" err="1" smtClean="0">
              <a:solidFill>
                <a:schemeClr val="accent6">
                  <a:lumMod val="10000"/>
                </a:schemeClr>
              </a:solidFill>
            </a:rPr>
            <a:t>ЧОПа</a:t>
          </a:r>
          <a:endParaRPr lang="ru-RU" b="0" dirty="0">
            <a:solidFill>
              <a:schemeClr val="accent6">
                <a:lumMod val="10000"/>
              </a:schemeClr>
            </a:solidFill>
          </a:endParaRPr>
        </a:p>
      </dgm:t>
    </dgm:pt>
    <dgm:pt modelId="{099F613E-BC59-4AA8-8CCC-B98EAC5DDD70}" type="parTrans" cxnId="{4432C2D2-0A66-4D26-9206-52E35F16345B}">
      <dgm:prSet/>
      <dgm:spPr/>
      <dgm:t>
        <a:bodyPr/>
        <a:lstStyle/>
        <a:p>
          <a:endParaRPr lang="ru-RU"/>
        </a:p>
      </dgm:t>
    </dgm:pt>
    <dgm:pt modelId="{800A40CA-10D3-4563-9D89-5F8ABD2E5DCD}" type="sibTrans" cxnId="{4432C2D2-0A66-4D26-9206-52E35F16345B}">
      <dgm:prSet/>
      <dgm:spPr/>
      <dgm:t>
        <a:bodyPr/>
        <a:lstStyle/>
        <a:p>
          <a:endParaRPr lang="ru-RU"/>
        </a:p>
      </dgm:t>
    </dgm:pt>
    <dgm:pt modelId="{A6292F88-C577-4335-983B-0C7382EE3C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10000"/>
                </a:schemeClr>
              </a:solidFill>
            </a:rPr>
            <a:t>Текущие возможности по фасовке икры: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стеклотара 28-56-112 гр.</a:t>
          </a:r>
        </a:p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жестебанка 0,5 – 2,0 кг.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58DB1598-AF50-4559-9086-C39D48BE1633}" type="parTrans" cxnId="{B6250AE2-533C-45E2-B906-BB0D61ADE738}">
      <dgm:prSet/>
      <dgm:spPr/>
      <dgm:t>
        <a:bodyPr/>
        <a:lstStyle/>
        <a:p>
          <a:endParaRPr lang="ru-RU"/>
        </a:p>
      </dgm:t>
    </dgm:pt>
    <dgm:pt modelId="{096A0275-4F61-4E46-B777-65607FD730C6}" type="sibTrans" cxnId="{B6250AE2-533C-45E2-B906-BB0D61ADE738}">
      <dgm:prSet/>
      <dgm:spPr/>
      <dgm:t>
        <a:bodyPr/>
        <a:lstStyle/>
        <a:p>
          <a:endParaRPr lang="ru-RU"/>
        </a:p>
      </dgm:t>
    </dgm:pt>
    <dgm:pt modelId="{6FA3F256-F8E6-4654-BEB0-A0D14F22856B}" type="pres">
      <dgm:prSet presAssocID="{7DFD3AA5-5470-471A-AB61-819C421701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54A5B-1F9C-465B-A991-987D81F889D6}" type="pres">
      <dgm:prSet presAssocID="{89745E88-A500-4259-B2CD-8885DC015CC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9DF82-5828-438C-9E4A-C8C1569CA788}" type="pres">
      <dgm:prSet presAssocID="{32284032-BB19-4CC7-B02D-0AC5505FE273}" presName="sibTrans" presStyleCnt="0"/>
      <dgm:spPr/>
    </dgm:pt>
    <dgm:pt modelId="{DA46398B-B3BF-40CC-9F4E-3BCB2F33F536}" type="pres">
      <dgm:prSet presAssocID="{A09B6BA7-7217-4193-920A-988F4583F8F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5B0E8-2B58-4343-9C59-9D26D1663541}" type="pres">
      <dgm:prSet presAssocID="{4E12E80A-86B2-4E32-8EF4-8AED69358934}" presName="sibTrans" presStyleCnt="0"/>
      <dgm:spPr/>
    </dgm:pt>
    <dgm:pt modelId="{E382A926-B2C5-43B7-BC7D-551FECA2A99A}" type="pres">
      <dgm:prSet presAssocID="{645766CC-EFC5-4659-990C-2675457C37C5}" presName="node" presStyleLbl="node1" presStyleIdx="2" presStyleCnt="12" custLinFactNeighborX="-2184" custLinFactNeighborY="-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7B41-1DDB-4A2A-9B27-864540E5A3D0}" type="pres">
      <dgm:prSet presAssocID="{0FF21AD1-638E-42BB-8C81-314768E94D43}" presName="sibTrans" presStyleCnt="0"/>
      <dgm:spPr/>
    </dgm:pt>
    <dgm:pt modelId="{57250D51-B011-4090-B957-CD4447D32AA7}" type="pres">
      <dgm:prSet presAssocID="{E09B7FCA-DB2D-4D2B-B452-33178FD8A03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15CE-1F60-4854-9DDB-D43536D6EF15}" type="pres">
      <dgm:prSet presAssocID="{7B264DC8-54C6-429C-9D27-410D190FB354}" presName="sibTrans" presStyleCnt="0"/>
      <dgm:spPr/>
    </dgm:pt>
    <dgm:pt modelId="{79B855EA-5AD9-4A33-87D1-E7A64DA0337D}" type="pres">
      <dgm:prSet presAssocID="{80187F8B-FE1A-4FD0-BA72-59D22FCAA37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6C604-7953-4F08-8532-D6AE6CB8C035}" type="pres">
      <dgm:prSet presAssocID="{2B1234D6-8553-4CDF-AE70-E2995B32344D}" presName="sibTrans" presStyleCnt="0"/>
      <dgm:spPr/>
    </dgm:pt>
    <dgm:pt modelId="{7AD8A7F1-CCF1-47B5-BFD4-7617CE9890AD}" type="pres">
      <dgm:prSet presAssocID="{A55DA576-48DA-46D6-978F-B45614AEC56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1CA2F-3930-41EE-8DD4-C69C8969D257}" type="pres">
      <dgm:prSet presAssocID="{FBABF522-5849-42C1-95B1-838585E3599C}" presName="sibTrans" presStyleCnt="0"/>
      <dgm:spPr/>
    </dgm:pt>
    <dgm:pt modelId="{02295E4F-B0CC-40A0-833F-B67DDF1FA61C}" type="pres">
      <dgm:prSet presAssocID="{B6DEF35E-5FAC-46BB-8D34-2E854FE15CA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1B87A-75F6-4D32-BF6C-80541CC25411}" type="pres">
      <dgm:prSet presAssocID="{5F345C6C-3976-4D28-825E-24634E37FED7}" presName="sibTrans" presStyleCnt="0"/>
      <dgm:spPr/>
    </dgm:pt>
    <dgm:pt modelId="{E16132EE-8381-41F1-9E8D-6C7E8E2BCA91}" type="pres">
      <dgm:prSet presAssocID="{21E24B83-B40E-422F-8656-712E5DA967F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79A8C-5BE0-414F-BC7F-6E72E8FF223B}" type="pres">
      <dgm:prSet presAssocID="{88F62CFC-7FC6-4FE0-A5EF-DB65CC8F2C88}" presName="sibTrans" presStyleCnt="0"/>
      <dgm:spPr/>
    </dgm:pt>
    <dgm:pt modelId="{E0BC427E-4649-40FB-AB2B-76F7C7EB8CB4}" type="pres">
      <dgm:prSet presAssocID="{EDFE238E-AE56-4F11-BA66-CD0ECF84411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3642-1831-4EC4-99F2-62E0588CC4DA}" type="pres">
      <dgm:prSet presAssocID="{7726E0CD-C5A1-4B85-B9EE-53966E71EC90}" presName="sibTrans" presStyleCnt="0"/>
      <dgm:spPr/>
    </dgm:pt>
    <dgm:pt modelId="{92516297-8ED7-420C-8E4D-C053C5F95DC8}" type="pres">
      <dgm:prSet presAssocID="{D9E90834-3EFF-45DB-A7EB-36658464646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B34FD-8A10-4550-A105-3F5B124D5853}" type="pres">
      <dgm:prSet presAssocID="{234E7360-2A77-480A-BC7B-B2BE96B209C1}" presName="sibTrans" presStyleCnt="0"/>
      <dgm:spPr/>
    </dgm:pt>
    <dgm:pt modelId="{BC62302E-2E00-4E87-B1B4-E7CC7914A42C}" type="pres">
      <dgm:prSet presAssocID="{D5D63D60-5999-4B4B-BD90-8336416CB70A}" presName="node" presStyleLbl="node1" presStyleIdx="10" presStyleCnt="12" custLinFactNeighborX="-2146" custLinFactNeighborY="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2052C-3CBF-41EE-8040-A5DEAE199DBB}" type="pres">
      <dgm:prSet presAssocID="{800A40CA-10D3-4563-9D89-5F8ABD2E5DCD}" presName="sibTrans" presStyleCnt="0"/>
      <dgm:spPr/>
    </dgm:pt>
    <dgm:pt modelId="{93367692-2CEB-41AB-B57E-99B46A46C914}" type="pres">
      <dgm:prSet presAssocID="{A6292F88-C577-4335-983B-0C7382EE3C9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3460D-2BF4-4257-9D45-13C96505FE4D}" type="presOf" srcId="{A55DA576-48DA-46D6-978F-B45614AEC56C}" destId="{7AD8A7F1-CCF1-47B5-BFD4-7617CE9890AD}" srcOrd="0" destOrd="0" presId="urn:microsoft.com/office/officeart/2005/8/layout/default"/>
    <dgm:cxn modelId="{481BC2FF-506E-4A69-9139-A71320CA0E4F}" type="presOf" srcId="{A6292F88-C577-4335-983B-0C7382EE3C93}" destId="{93367692-2CEB-41AB-B57E-99B46A46C914}" srcOrd="0" destOrd="0" presId="urn:microsoft.com/office/officeart/2005/8/layout/default"/>
    <dgm:cxn modelId="{C7119E93-1E2D-45FC-8A31-F7E6BE7E8978}" type="presOf" srcId="{EDFE238E-AE56-4F11-BA66-CD0ECF844113}" destId="{E0BC427E-4649-40FB-AB2B-76F7C7EB8CB4}" srcOrd="0" destOrd="0" presId="urn:microsoft.com/office/officeart/2005/8/layout/default"/>
    <dgm:cxn modelId="{8469BB6D-B530-4542-AF09-82AF69524448}" type="presOf" srcId="{7DFD3AA5-5470-471A-AB61-819C42170130}" destId="{6FA3F256-F8E6-4654-BEB0-A0D14F22856B}" srcOrd="0" destOrd="0" presId="urn:microsoft.com/office/officeart/2005/8/layout/default"/>
    <dgm:cxn modelId="{4432C2D2-0A66-4D26-9206-52E35F16345B}" srcId="{7DFD3AA5-5470-471A-AB61-819C42170130}" destId="{D5D63D60-5999-4B4B-BD90-8336416CB70A}" srcOrd="10" destOrd="0" parTransId="{099F613E-BC59-4AA8-8CCC-B98EAC5DDD70}" sibTransId="{800A40CA-10D3-4563-9D89-5F8ABD2E5DCD}"/>
    <dgm:cxn modelId="{6E871420-EB88-40C0-9885-CB4FB575B644}" type="presOf" srcId="{80187F8B-FE1A-4FD0-BA72-59D22FCAA37B}" destId="{79B855EA-5AD9-4A33-87D1-E7A64DA0337D}" srcOrd="0" destOrd="0" presId="urn:microsoft.com/office/officeart/2005/8/layout/default"/>
    <dgm:cxn modelId="{DAD5C535-FF2D-49FD-AD3E-A5C5B25B6E67}" srcId="{7DFD3AA5-5470-471A-AB61-819C42170130}" destId="{645766CC-EFC5-4659-990C-2675457C37C5}" srcOrd="2" destOrd="0" parTransId="{A8F37E37-BD2B-476E-81B2-77E0D857009B}" sibTransId="{0FF21AD1-638E-42BB-8C81-314768E94D43}"/>
    <dgm:cxn modelId="{6827E304-3B30-44A0-8C19-A331B4E34F83}" srcId="{7DFD3AA5-5470-471A-AB61-819C42170130}" destId="{21E24B83-B40E-422F-8656-712E5DA967F9}" srcOrd="7" destOrd="0" parTransId="{963A6390-43C6-4B9F-9BE5-5A6F75ADB143}" sibTransId="{88F62CFC-7FC6-4FE0-A5EF-DB65CC8F2C88}"/>
    <dgm:cxn modelId="{496C417E-651F-48F6-ACBF-FC60F4F7E087}" type="presOf" srcId="{D5D63D60-5999-4B4B-BD90-8336416CB70A}" destId="{BC62302E-2E00-4E87-B1B4-E7CC7914A42C}" srcOrd="0" destOrd="0" presId="urn:microsoft.com/office/officeart/2005/8/layout/default"/>
    <dgm:cxn modelId="{C166D1C9-812D-4F55-9FE8-90D77C803074}" type="presOf" srcId="{89745E88-A500-4259-B2CD-8885DC015CC4}" destId="{E2354A5B-1F9C-465B-A991-987D81F889D6}" srcOrd="0" destOrd="0" presId="urn:microsoft.com/office/officeart/2005/8/layout/default"/>
    <dgm:cxn modelId="{D5B1D15F-8D25-4E7C-9E14-C3317F1C647D}" srcId="{7DFD3AA5-5470-471A-AB61-819C42170130}" destId="{EDFE238E-AE56-4F11-BA66-CD0ECF844113}" srcOrd="8" destOrd="0" parTransId="{0BFA510C-E2C7-4C62-B4E1-C29CEA09D330}" sibTransId="{7726E0CD-C5A1-4B85-B9EE-53966E71EC90}"/>
    <dgm:cxn modelId="{63DC4C56-98D5-4E4F-A5AF-10E0CAB6D322}" srcId="{7DFD3AA5-5470-471A-AB61-819C42170130}" destId="{E09B7FCA-DB2D-4D2B-B452-33178FD8A031}" srcOrd="3" destOrd="0" parTransId="{1B64D52C-7E15-4821-9153-A36DFDE93112}" sibTransId="{7B264DC8-54C6-429C-9D27-410D190FB354}"/>
    <dgm:cxn modelId="{3EAE3061-A05D-4329-B151-57D05A1717F7}" srcId="{7DFD3AA5-5470-471A-AB61-819C42170130}" destId="{80187F8B-FE1A-4FD0-BA72-59D22FCAA37B}" srcOrd="4" destOrd="0" parTransId="{64E8ECEB-AB27-46EE-8246-07A83F8262C3}" sibTransId="{2B1234D6-8553-4CDF-AE70-E2995B32344D}"/>
    <dgm:cxn modelId="{B6250AE2-533C-45E2-B906-BB0D61ADE738}" srcId="{7DFD3AA5-5470-471A-AB61-819C42170130}" destId="{A6292F88-C577-4335-983B-0C7382EE3C93}" srcOrd="11" destOrd="0" parTransId="{58DB1598-AF50-4559-9086-C39D48BE1633}" sibTransId="{096A0275-4F61-4E46-B777-65607FD730C6}"/>
    <dgm:cxn modelId="{999EBD6B-CA87-4D74-BEBA-69E31CC705A6}" srcId="{7DFD3AA5-5470-471A-AB61-819C42170130}" destId="{89745E88-A500-4259-B2CD-8885DC015CC4}" srcOrd="0" destOrd="0" parTransId="{51D40245-FA6F-48FC-B22F-9B8653BC5214}" sibTransId="{32284032-BB19-4CC7-B02D-0AC5505FE273}"/>
    <dgm:cxn modelId="{BDAF9D3C-FDCC-42EB-A903-879C54C9346F}" srcId="{7DFD3AA5-5470-471A-AB61-819C42170130}" destId="{B6DEF35E-5FAC-46BB-8D34-2E854FE15CA7}" srcOrd="6" destOrd="0" parTransId="{24E554AF-3C34-4CF8-98CF-DD11E9AA2FA2}" sibTransId="{5F345C6C-3976-4D28-825E-24634E37FED7}"/>
    <dgm:cxn modelId="{709E7FBB-1D94-4F94-AD0F-8AD000BCE2F8}" srcId="{7DFD3AA5-5470-471A-AB61-819C42170130}" destId="{A55DA576-48DA-46D6-978F-B45614AEC56C}" srcOrd="5" destOrd="0" parTransId="{4F592AE7-B2DF-44C9-A128-1F868DEA8674}" sibTransId="{FBABF522-5849-42C1-95B1-838585E3599C}"/>
    <dgm:cxn modelId="{FE8704DC-BCA3-4157-838B-5F6DB7D07036}" type="presOf" srcId="{21E24B83-B40E-422F-8656-712E5DA967F9}" destId="{E16132EE-8381-41F1-9E8D-6C7E8E2BCA91}" srcOrd="0" destOrd="0" presId="urn:microsoft.com/office/officeart/2005/8/layout/default"/>
    <dgm:cxn modelId="{EE73A0FE-59D3-4CAB-BD83-3BCAA0AD130B}" type="presOf" srcId="{645766CC-EFC5-4659-990C-2675457C37C5}" destId="{E382A926-B2C5-43B7-BC7D-551FECA2A99A}" srcOrd="0" destOrd="0" presId="urn:microsoft.com/office/officeart/2005/8/layout/default"/>
    <dgm:cxn modelId="{4E8A42E6-F7F6-4889-AE90-C5D2D927F684}" type="presOf" srcId="{B6DEF35E-5FAC-46BB-8D34-2E854FE15CA7}" destId="{02295E4F-B0CC-40A0-833F-B67DDF1FA61C}" srcOrd="0" destOrd="0" presId="urn:microsoft.com/office/officeart/2005/8/layout/default"/>
    <dgm:cxn modelId="{DB589FCE-6F05-47EF-96FE-DE401B18ED5C}" type="presOf" srcId="{E09B7FCA-DB2D-4D2B-B452-33178FD8A031}" destId="{57250D51-B011-4090-B957-CD4447D32AA7}" srcOrd="0" destOrd="0" presId="urn:microsoft.com/office/officeart/2005/8/layout/default"/>
    <dgm:cxn modelId="{1CA7ED62-E65E-4E91-88DC-5DBFE0DE0B62}" srcId="{7DFD3AA5-5470-471A-AB61-819C42170130}" destId="{D9E90834-3EFF-45DB-A7EB-366584646469}" srcOrd="9" destOrd="0" parTransId="{1C51C1F0-8BA2-4698-81FB-EEA9B4B21268}" sibTransId="{234E7360-2A77-480A-BC7B-B2BE96B209C1}"/>
    <dgm:cxn modelId="{F40C233C-3F29-41DC-B41A-A27E9CE81254}" srcId="{7DFD3AA5-5470-471A-AB61-819C42170130}" destId="{A09B6BA7-7217-4193-920A-988F4583F8FB}" srcOrd="1" destOrd="0" parTransId="{7DB48871-2978-45E4-A81C-1B0BE048776F}" sibTransId="{4E12E80A-86B2-4E32-8EF4-8AED69358934}"/>
    <dgm:cxn modelId="{1D249F67-8C36-429D-AF18-976C9073AD09}" type="presOf" srcId="{A09B6BA7-7217-4193-920A-988F4583F8FB}" destId="{DA46398B-B3BF-40CC-9F4E-3BCB2F33F536}" srcOrd="0" destOrd="0" presId="urn:microsoft.com/office/officeart/2005/8/layout/default"/>
    <dgm:cxn modelId="{7F74BCF7-6692-470A-ACA7-C5362559826E}" type="presOf" srcId="{D9E90834-3EFF-45DB-A7EB-366584646469}" destId="{92516297-8ED7-420C-8E4D-C053C5F95DC8}" srcOrd="0" destOrd="0" presId="urn:microsoft.com/office/officeart/2005/8/layout/default"/>
    <dgm:cxn modelId="{4C6DD7B1-84D4-4A66-A62B-EAA5ED0C5611}" type="presParOf" srcId="{6FA3F256-F8E6-4654-BEB0-A0D14F22856B}" destId="{E2354A5B-1F9C-465B-A991-987D81F889D6}" srcOrd="0" destOrd="0" presId="urn:microsoft.com/office/officeart/2005/8/layout/default"/>
    <dgm:cxn modelId="{E090B255-AC0A-45C3-8235-812CCA609031}" type="presParOf" srcId="{6FA3F256-F8E6-4654-BEB0-A0D14F22856B}" destId="{5F29DF82-5828-438C-9E4A-C8C1569CA788}" srcOrd="1" destOrd="0" presId="urn:microsoft.com/office/officeart/2005/8/layout/default"/>
    <dgm:cxn modelId="{49A4873E-7364-4FAF-A5B2-EAA9AD1667FB}" type="presParOf" srcId="{6FA3F256-F8E6-4654-BEB0-A0D14F22856B}" destId="{DA46398B-B3BF-40CC-9F4E-3BCB2F33F536}" srcOrd="2" destOrd="0" presId="urn:microsoft.com/office/officeart/2005/8/layout/default"/>
    <dgm:cxn modelId="{776AA469-A20B-41CA-802F-082B104EAFEC}" type="presParOf" srcId="{6FA3F256-F8E6-4654-BEB0-A0D14F22856B}" destId="{B6C5B0E8-2B58-4343-9C59-9D26D1663541}" srcOrd="3" destOrd="0" presId="urn:microsoft.com/office/officeart/2005/8/layout/default"/>
    <dgm:cxn modelId="{61712151-DE78-44E8-B2E3-6B2F10AB06D3}" type="presParOf" srcId="{6FA3F256-F8E6-4654-BEB0-A0D14F22856B}" destId="{E382A926-B2C5-43B7-BC7D-551FECA2A99A}" srcOrd="4" destOrd="0" presId="urn:microsoft.com/office/officeart/2005/8/layout/default"/>
    <dgm:cxn modelId="{D8260079-87D3-40F4-81FA-590419FA070C}" type="presParOf" srcId="{6FA3F256-F8E6-4654-BEB0-A0D14F22856B}" destId="{60787B41-1DDB-4A2A-9B27-864540E5A3D0}" srcOrd="5" destOrd="0" presId="urn:microsoft.com/office/officeart/2005/8/layout/default"/>
    <dgm:cxn modelId="{9154E7E3-80B4-4A5C-905D-90B7079782D9}" type="presParOf" srcId="{6FA3F256-F8E6-4654-BEB0-A0D14F22856B}" destId="{57250D51-B011-4090-B957-CD4447D32AA7}" srcOrd="6" destOrd="0" presId="urn:microsoft.com/office/officeart/2005/8/layout/default"/>
    <dgm:cxn modelId="{06C879B4-A5AC-480F-BE40-DCB093D789F2}" type="presParOf" srcId="{6FA3F256-F8E6-4654-BEB0-A0D14F22856B}" destId="{642A15CE-1F60-4854-9DDB-D43536D6EF15}" srcOrd="7" destOrd="0" presId="urn:microsoft.com/office/officeart/2005/8/layout/default"/>
    <dgm:cxn modelId="{5409D9F8-EE0F-4474-B05B-13F1D319B2C9}" type="presParOf" srcId="{6FA3F256-F8E6-4654-BEB0-A0D14F22856B}" destId="{79B855EA-5AD9-4A33-87D1-E7A64DA0337D}" srcOrd="8" destOrd="0" presId="urn:microsoft.com/office/officeart/2005/8/layout/default"/>
    <dgm:cxn modelId="{F689933E-D879-423B-96CE-0F6FD80EE2F3}" type="presParOf" srcId="{6FA3F256-F8E6-4654-BEB0-A0D14F22856B}" destId="{2FA6C604-7953-4F08-8532-D6AE6CB8C035}" srcOrd="9" destOrd="0" presId="urn:microsoft.com/office/officeart/2005/8/layout/default"/>
    <dgm:cxn modelId="{FA6D7485-814C-4453-815D-8CB93E0C1E82}" type="presParOf" srcId="{6FA3F256-F8E6-4654-BEB0-A0D14F22856B}" destId="{7AD8A7F1-CCF1-47B5-BFD4-7617CE9890AD}" srcOrd="10" destOrd="0" presId="urn:microsoft.com/office/officeart/2005/8/layout/default"/>
    <dgm:cxn modelId="{84DD6777-1C05-4094-9618-D1715FBEBA70}" type="presParOf" srcId="{6FA3F256-F8E6-4654-BEB0-A0D14F22856B}" destId="{AF41CA2F-3930-41EE-8DD4-C69C8969D257}" srcOrd="11" destOrd="0" presId="urn:microsoft.com/office/officeart/2005/8/layout/default"/>
    <dgm:cxn modelId="{53535464-3E91-4407-A154-7AE74956A32D}" type="presParOf" srcId="{6FA3F256-F8E6-4654-BEB0-A0D14F22856B}" destId="{02295E4F-B0CC-40A0-833F-B67DDF1FA61C}" srcOrd="12" destOrd="0" presId="urn:microsoft.com/office/officeart/2005/8/layout/default"/>
    <dgm:cxn modelId="{364A435A-C3B8-41A2-9D27-485C5746C5F0}" type="presParOf" srcId="{6FA3F256-F8E6-4654-BEB0-A0D14F22856B}" destId="{46A1B87A-75F6-4D32-BF6C-80541CC25411}" srcOrd="13" destOrd="0" presId="urn:microsoft.com/office/officeart/2005/8/layout/default"/>
    <dgm:cxn modelId="{06F48C04-1F1A-453A-9D39-B461F92B0AC9}" type="presParOf" srcId="{6FA3F256-F8E6-4654-BEB0-A0D14F22856B}" destId="{E16132EE-8381-41F1-9E8D-6C7E8E2BCA91}" srcOrd="14" destOrd="0" presId="urn:microsoft.com/office/officeart/2005/8/layout/default"/>
    <dgm:cxn modelId="{4B7A0DB5-1D35-49AC-A33D-08F542792CF8}" type="presParOf" srcId="{6FA3F256-F8E6-4654-BEB0-A0D14F22856B}" destId="{0B879A8C-5BE0-414F-BC7F-6E72E8FF223B}" srcOrd="15" destOrd="0" presId="urn:microsoft.com/office/officeart/2005/8/layout/default"/>
    <dgm:cxn modelId="{6F334EF2-6407-4FE4-9D85-70A5C3F17AE0}" type="presParOf" srcId="{6FA3F256-F8E6-4654-BEB0-A0D14F22856B}" destId="{E0BC427E-4649-40FB-AB2B-76F7C7EB8CB4}" srcOrd="16" destOrd="0" presId="urn:microsoft.com/office/officeart/2005/8/layout/default"/>
    <dgm:cxn modelId="{20F6ED45-BB5A-48D0-AB07-227123365E86}" type="presParOf" srcId="{6FA3F256-F8E6-4654-BEB0-A0D14F22856B}" destId="{69013642-1831-4EC4-99F2-62E0588CC4DA}" srcOrd="17" destOrd="0" presId="urn:microsoft.com/office/officeart/2005/8/layout/default"/>
    <dgm:cxn modelId="{F73A4C18-FD15-464C-9A83-E0250F224104}" type="presParOf" srcId="{6FA3F256-F8E6-4654-BEB0-A0D14F22856B}" destId="{92516297-8ED7-420C-8E4D-C053C5F95DC8}" srcOrd="18" destOrd="0" presId="urn:microsoft.com/office/officeart/2005/8/layout/default"/>
    <dgm:cxn modelId="{9FFF98C5-F29F-45CD-8006-DBD496FD8ECA}" type="presParOf" srcId="{6FA3F256-F8E6-4654-BEB0-A0D14F22856B}" destId="{93CB34FD-8A10-4550-A105-3F5B124D5853}" srcOrd="19" destOrd="0" presId="urn:microsoft.com/office/officeart/2005/8/layout/default"/>
    <dgm:cxn modelId="{8F80FDA7-E1CF-4091-A788-C1DEA5583265}" type="presParOf" srcId="{6FA3F256-F8E6-4654-BEB0-A0D14F22856B}" destId="{BC62302E-2E00-4E87-B1B4-E7CC7914A42C}" srcOrd="20" destOrd="0" presId="urn:microsoft.com/office/officeart/2005/8/layout/default"/>
    <dgm:cxn modelId="{F9DB01BF-4043-4E8F-AF77-8B151459FEF4}" type="presParOf" srcId="{6FA3F256-F8E6-4654-BEB0-A0D14F22856B}" destId="{31B2052C-3CBF-41EE-8040-A5DEAE199DBB}" srcOrd="21" destOrd="0" presId="urn:microsoft.com/office/officeart/2005/8/layout/default"/>
    <dgm:cxn modelId="{496103FB-124C-4499-B1AA-9E65169B51BD}" type="presParOf" srcId="{6FA3F256-F8E6-4654-BEB0-A0D14F22856B}" destId="{93367692-2CEB-41AB-B57E-99B46A46C91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37B23-ECF4-4B7F-AB89-9EEA336462F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C6507-88E2-48F4-99EC-F7FC98F807E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Земельный участок сельскохозяйственного назначения, площадью           78 963 кв.м.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0B2D2DFE-1004-440D-9914-792193238E85}" type="parTrans" cxnId="{1F5E2A8A-10FE-4048-8452-BB2A8ABD16C4}">
      <dgm:prSet/>
      <dgm:spPr/>
      <dgm:t>
        <a:bodyPr/>
        <a:lstStyle/>
        <a:p>
          <a:endParaRPr lang="ru-RU"/>
        </a:p>
      </dgm:t>
    </dgm:pt>
    <dgm:pt modelId="{5AEC84A4-1F3C-46C3-8A22-1F38A93CD050}" type="sibTrans" cxnId="{1F5E2A8A-10FE-4048-8452-BB2A8ABD16C4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CE2D58D8-FC76-48D0-B848-D232E26D006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Производственно-административный корпус площадью 13 865,7 кв.м                                   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C12C175E-6198-4D56-B57C-50A80BB433D3}" type="parTrans" cxnId="{9A5463CA-AF51-4FD4-A1A3-E07BCC9C7A02}">
      <dgm:prSet/>
      <dgm:spPr/>
      <dgm:t>
        <a:bodyPr/>
        <a:lstStyle/>
        <a:p>
          <a:endParaRPr lang="ru-RU"/>
        </a:p>
      </dgm:t>
    </dgm:pt>
    <dgm:pt modelId="{6EF28A32-EED4-4C49-8EE0-980681966811}" type="sibTrans" cxnId="{9A5463CA-AF51-4FD4-A1A3-E07BCC9C7A02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6ABD2B4E-947C-45B7-ADB7-BF549B52AB17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Котельная с тепловым пунктом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45A74E92-ADB0-47C5-A3EF-D4B07E658FDF}" type="parTrans" cxnId="{94975D0A-ED0B-4424-BE0F-05D0F2228868}">
      <dgm:prSet/>
      <dgm:spPr/>
      <dgm:t>
        <a:bodyPr/>
        <a:lstStyle/>
        <a:p>
          <a:endParaRPr lang="ru-RU"/>
        </a:p>
      </dgm:t>
    </dgm:pt>
    <dgm:pt modelId="{E91FF525-A34B-4D3A-8E4B-E9EBBD8D5975}" type="sibTrans" cxnId="{94975D0A-ED0B-4424-BE0F-05D0F2228868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4F394834-40AC-448D-B7FB-B2204C40549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Общежитие,                       ограждение типа «Махаон», объекты внешнего благоустройства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01C59DA5-4BBB-4401-B93B-BE6F3526AD8D}" type="parTrans" cxnId="{1100DBA4-4652-412E-AB19-E269F77C2029}">
      <dgm:prSet/>
      <dgm:spPr/>
      <dgm:t>
        <a:bodyPr/>
        <a:lstStyle/>
        <a:p>
          <a:endParaRPr lang="ru-RU"/>
        </a:p>
      </dgm:t>
    </dgm:pt>
    <dgm:pt modelId="{B24D90B2-74FA-4A46-BCB2-31389FA57564}" type="sibTrans" cxnId="{1100DBA4-4652-412E-AB19-E269F77C2029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D31D78A6-A758-4EED-9F5B-C81F09F5C8F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Здание водоподготовки,             артезианские скважины, бетонные колодцы производственных сточных вод, резервуары для запаса воды                                   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FCCE6B30-B483-4BDD-84EC-55560D79AC0D}" type="parTrans" cxnId="{231309D7-80A9-4CFC-B3ED-F32F12D4AD17}">
      <dgm:prSet/>
      <dgm:spPr/>
      <dgm:t>
        <a:bodyPr/>
        <a:lstStyle/>
        <a:p>
          <a:endParaRPr lang="ru-RU"/>
        </a:p>
      </dgm:t>
    </dgm:pt>
    <dgm:pt modelId="{907C9266-220A-422A-9F89-C79633B3194C}" type="sibTrans" cxnId="{231309D7-80A9-4CFC-B3ED-F32F12D4AD17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A6F92D0B-4AC4-4276-B9AE-37F0BF6014B0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3 блочных когенерационных газовых энергетических установки, 2 дизель-генератора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854F6D2E-45A5-4958-BCF4-A5FB122A17BD}" type="parTrans" cxnId="{CF4EFE43-F276-43A7-8095-F43E4106E406}">
      <dgm:prSet/>
      <dgm:spPr/>
      <dgm:t>
        <a:bodyPr/>
        <a:lstStyle/>
        <a:p>
          <a:endParaRPr lang="ru-RU"/>
        </a:p>
      </dgm:t>
    </dgm:pt>
    <dgm:pt modelId="{82F44E15-86A8-4903-8635-E1E6B49EC0C3}" type="sibTrans" cxnId="{CF4EFE43-F276-43A7-8095-F43E4106E40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1EDD3367-0173-4E8F-8A38-A4AC1D06B79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Трансформаторная подстанция, кислородная подстанция, автономное газоснабжение,                            подземные резервуары для СУГ 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8668FC1B-1323-4FB9-A8BF-0CC0D1BF2384}" type="parTrans" cxnId="{3A7F745A-A25C-4732-A9BA-D6EFB73E8F30}">
      <dgm:prSet/>
      <dgm:spPr/>
      <dgm:t>
        <a:bodyPr/>
        <a:lstStyle/>
        <a:p>
          <a:endParaRPr lang="ru-RU"/>
        </a:p>
      </dgm:t>
    </dgm:pt>
    <dgm:pt modelId="{70957164-816D-40B8-BB5A-5B5E65E23BBD}" type="sibTrans" cxnId="{3A7F745A-A25C-4732-A9BA-D6EFB73E8F30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7B6825FA-B62F-493F-9615-1F16EA331F8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Внутриплощадные дороги, </a:t>
          </a:r>
          <a:r>
            <a:rPr lang="ru-RU" dirty="0" err="1" smtClean="0">
              <a:solidFill>
                <a:schemeClr val="accent6">
                  <a:lumMod val="10000"/>
                </a:schemeClr>
              </a:solidFill>
            </a:rPr>
            <a:t>внутриплощадные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 тепловые сети, </a:t>
          </a:r>
          <a:r>
            <a:rPr lang="ru-RU" dirty="0" err="1" smtClean="0">
              <a:solidFill>
                <a:schemeClr val="accent6">
                  <a:lumMod val="10000"/>
                </a:schemeClr>
              </a:solidFill>
            </a:rPr>
            <a:t>внутриплощадные</a:t>
          </a:r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 электрические сети 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F292D563-752B-4DE5-8283-D5992FE44E86}" type="parTrans" cxnId="{D35578D6-C92C-4697-9BF5-C45247BAA845}">
      <dgm:prSet/>
      <dgm:spPr/>
      <dgm:t>
        <a:bodyPr/>
        <a:lstStyle/>
        <a:p>
          <a:endParaRPr lang="ru-RU"/>
        </a:p>
      </dgm:t>
    </dgm:pt>
    <dgm:pt modelId="{03B33BEF-88F8-479C-BEC8-A76D796453D9}" type="sibTrans" cxnId="{D35578D6-C92C-4697-9BF5-C45247BAA845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</a:endParaRPr>
        </a:p>
      </dgm:t>
    </dgm:pt>
    <dgm:pt modelId="{1179272A-CF03-4A82-91BC-1B96B26FFA9B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10000"/>
                </a:schemeClr>
              </a:solidFill>
            </a:rPr>
            <a:t>Автодорога на дамбу, биопруд, садки, автоподъезд к садкам, очистные сооружения</a:t>
          </a:r>
          <a:endParaRPr lang="ru-RU" dirty="0">
            <a:solidFill>
              <a:schemeClr val="accent6">
                <a:lumMod val="10000"/>
              </a:schemeClr>
            </a:solidFill>
          </a:endParaRPr>
        </a:p>
      </dgm:t>
    </dgm:pt>
    <dgm:pt modelId="{D4D9BCAE-F0AD-4290-B6E1-B8B1C7F0E2EB}" type="parTrans" cxnId="{C1E1BEF9-A9BC-4F8D-AA23-AF179AFC30F9}">
      <dgm:prSet/>
      <dgm:spPr/>
      <dgm:t>
        <a:bodyPr/>
        <a:lstStyle/>
        <a:p>
          <a:endParaRPr lang="ru-RU"/>
        </a:p>
      </dgm:t>
    </dgm:pt>
    <dgm:pt modelId="{62B21A11-7D32-4EE9-AB52-CC8178CBF8EF}" type="sibTrans" cxnId="{C1E1BEF9-A9BC-4F8D-AA23-AF179AFC30F9}">
      <dgm:prSet/>
      <dgm:spPr/>
      <dgm:t>
        <a:bodyPr/>
        <a:lstStyle/>
        <a:p>
          <a:endParaRPr lang="ru-RU"/>
        </a:p>
      </dgm:t>
    </dgm:pt>
    <dgm:pt modelId="{BF5169A9-03A2-4EA9-AD55-44132E3C9046}" type="pres">
      <dgm:prSet presAssocID="{00D37B23-ECF4-4B7F-AB89-9EEA336462F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3654E07-1EDB-43E5-BD1D-C64A8C768A08}" type="pres">
      <dgm:prSet presAssocID="{580C6507-88E2-48F4-99EC-F7FC98F807E6}" presName="compNode" presStyleCnt="0"/>
      <dgm:spPr/>
    </dgm:pt>
    <dgm:pt modelId="{EA71AEBC-220B-49BE-B4F2-891ABC7FF4E9}" type="pres">
      <dgm:prSet presAssocID="{580C6507-88E2-48F4-99EC-F7FC98F807E6}" presName="dummyConnPt" presStyleCnt="0"/>
      <dgm:spPr/>
    </dgm:pt>
    <dgm:pt modelId="{FC3E7FFF-F004-4D03-8B10-D1DBF43E2AC2}" type="pres">
      <dgm:prSet presAssocID="{580C6507-88E2-48F4-99EC-F7FC98F807E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65B1C-223D-4235-A46E-FBD93A55B1F3}" type="pres">
      <dgm:prSet presAssocID="{5AEC84A4-1F3C-46C3-8A22-1F38A93CD05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745CC7CA-6500-4D79-89E2-3F3C418A2A3F}" type="pres">
      <dgm:prSet presAssocID="{CE2D58D8-FC76-48D0-B848-D232E26D0061}" presName="compNode" presStyleCnt="0"/>
      <dgm:spPr/>
    </dgm:pt>
    <dgm:pt modelId="{3C874122-598A-4C26-93B6-7AD3CA3D6AAF}" type="pres">
      <dgm:prSet presAssocID="{CE2D58D8-FC76-48D0-B848-D232E26D0061}" presName="dummyConnPt" presStyleCnt="0"/>
      <dgm:spPr/>
    </dgm:pt>
    <dgm:pt modelId="{B4AF1BA7-F474-4919-A692-AB1ED60C4EE7}" type="pres">
      <dgm:prSet presAssocID="{CE2D58D8-FC76-48D0-B848-D232E26D006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23412-7A9E-4C77-8A1C-DAD1B2CFA677}" type="pres">
      <dgm:prSet presAssocID="{6EF28A32-EED4-4C49-8EE0-98068196681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8851AC23-5A1D-4F9D-B2F3-276B6A5973F2}" type="pres">
      <dgm:prSet presAssocID="{6ABD2B4E-947C-45B7-ADB7-BF549B52AB17}" presName="compNode" presStyleCnt="0"/>
      <dgm:spPr/>
    </dgm:pt>
    <dgm:pt modelId="{F21C517C-5862-4CB9-B596-89E8AE443066}" type="pres">
      <dgm:prSet presAssocID="{6ABD2B4E-947C-45B7-ADB7-BF549B52AB17}" presName="dummyConnPt" presStyleCnt="0"/>
      <dgm:spPr/>
    </dgm:pt>
    <dgm:pt modelId="{E3AB6A6C-8B1F-45C5-8837-9CB3B65F927F}" type="pres">
      <dgm:prSet presAssocID="{6ABD2B4E-947C-45B7-ADB7-BF549B52AB1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E2D55-DA10-4198-8889-0D7B0EE22197}" type="pres">
      <dgm:prSet presAssocID="{E91FF525-A34B-4D3A-8E4B-E9EBBD8D597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C9887B8-D188-449F-BC01-EAC6CDF8261A}" type="pres">
      <dgm:prSet presAssocID="{4F394834-40AC-448D-B7FB-B2204C40549D}" presName="compNode" presStyleCnt="0"/>
      <dgm:spPr/>
    </dgm:pt>
    <dgm:pt modelId="{0B937B85-DEDB-4B9B-9EDD-AAD7F8445E65}" type="pres">
      <dgm:prSet presAssocID="{4F394834-40AC-448D-B7FB-B2204C40549D}" presName="dummyConnPt" presStyleCnt="0"/>
      <dgm:spPr/>
    </dgm:pt>
    <dgm:pt modelId="{FE71CC95-C9BB-4D58-877C-5B32DB11A35A}" type="pres">
      <dgm:prSet presAssocID="{4F394834-40AC-448D-B7FB-B2204C40549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21B68-50A1-49F9-BDD8-4C8763DA949A}" type="pres">
      <dgm:prSet presAssocID="{B24D90B2-74FA-4A46-BCB2-31389FA57564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CAD03D5-E2AE-45F3-9234-E15A35E99D61}" type="pres">
      <dgm:prSet presAssocID="{D31D78A6-A758-4EED-9F5B-C81F09F5C8F3}" presName="compNode" presStyleCnt="0"/>
      <dgm:spPr/>
    </dgm:pt>
    <dgm:pt modelId="{E77D448B-F564-4FA0-B1C6-8FCD7D529DC9}" type="pres">
      <dgm:prSet presAssocID="{D31D78A6-A758-4EED-9F5B-C81F09F5C8F3}" presName="dummyConnPt" presStyleCnt="0"/>
      <dgm:spPr/>
    </dgm:pt>
    <dgm:pt modelId="{8E7AA173-43EC-4246-952C-A9E674940D7D}" type="pres">
      <dgm:prSet presAssocID="{D31D78A6-A758-4EED-9F5B-C81F09F5C8F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3F29-A364-484A-B178-2DD3B20E288F}" type="pres">
      <dgm:prSet presAssocID="{907C9266-220A-422A-9F89-C79633B3194C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7D91A9D-8226-41D1-AC4F-D0E0F3D4679C}" type="pres">
      <dgm:prSet presAssocID="{A6F92D0B-4AC4-4276-B9AE-37F0BF6014B0}" presName="compNode" presStyleCnt="0"/>
      <dgm:spPr/>
    </dgm:pt>
    <dgm:pt modelId="{1C3B1C49-804C-4E2C-A8E2-E673E359B88F}" type="pres">
      <dgm:prSet presAssocID="{A6F92D0B-4AC4-4276-B9AE-37F0BF6014B0}" presName="dummyConnPt" presStyleCnt="0"/>
      <dgm:spPr/>
    </dgm:pt>
    <dgm:pt modelId="{AACDCABD-5859-47E3-8FD9-4C675C38F020}" type="pres">
      <dgm:prSet presAssocID="{A6F92D0B-4AC4-4276-B9AE-37F0BF6014B0}" presName="node" presStyleLbl="node1" presStyleIdx="5" presStyleCnt="9" custLinFactNeighborY="-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BBEBE-5FD2-47F5-81C9-0386A4EFC44E}" type="pres">
      <dgm:prSet presAssocID="{82F44E15-86A8-4903-8635-E1E6B49EC0C3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39849F7-1CE4-415B-A85E-B6DDC8F79A1D}" type="pres">
      <dgm:prSet presAssocID="{1EDD3367-0173-4E8F-8A38-A4AC1D06B791}" presName="compNode" presStyleCnt="0"/>
      <dgm:spPr/>
    </dgm:pt>
    <dgm:pt modelId="{760F8C8B-C143-43D3-8EF7-6300BAACBD10}" type="pres">
      <dgm:prSet presAssocID="{1EDD3367-0173-4E8F-8A38-A4AC1D06B791}" presName="dummyConnPt" presStyleCnt="0"/>
      <dgm:spPr/>
    </dgm:pt>
    <dgm:pt modelId="{BCD16DC3-F2DF-4A3F-B586-06A8D04EAA19}" type="pres">
      <dgm:prSet presAssocID="{1EDD3367-0173-4E8F-8A38-A4AC1D06B79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E7A9B-F096-4B93-8F0D-75B93DA5F97F}" type="pres">
      <dgm:prSet presAssocID="{70957164-816D-40B8-BB5A-5B5E65E23BB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6CAD3F05-5733-44D3-A100-2F0588D82781}" type="pres">
      <dgm:prSet presAssocID="{7B6825FA-B62F-493F-9615-1F16EA331F83}" presName="compNode" presStyleCnt="0"/>
      <dgm:spPr/>
    </dgm:pt>
    <dgm:pt modelId="{66C9B947-BE21-430D-B79F-49EBFE9570E5}" type="pres">
      <dgm:prSet presAssocID="{7B6825FA-B62F-493F-9615-1F16EA331F83}" presName="dummyConnPt" presStyleCnt="0"/>
      <dgm:spPr/>
    </dgm:pt>
    <dgm:pt modelId="{7A6AB32E-1D12-4902-B5B9-F829C4315642}" type="pres">
      <dgm:prSet presAssocID="{7B6825FA-B62F-493F-9615-1F16EA331F8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A6E04-9D7F-4D89-A705-1E825D6C0348}" type="pres">
      <dgm:prSet presAssocID="{03B33BEF-88F8-479C-BEC8-A76D796453D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58EB3C4-A5DD-4013-8792-C84D78984AAC}" type="pres">
      <dgm:prSet presAssocID="{1179272A-CF03-4A82-91BC-1B96B26FFA9B}" presName="compNode" presStyleCnt="0"/>
      <dgm:spPr/>
    </dgm:pt>
    <dgm:pt modelId="{459D26A7-0F4B-4DF4-8CD0-E7DB0EE3FB13}" type="pres">
      <dgm:prSet presAssocID="{1179272A-CF03-4A82-91BC-1B96B26FFA9B}" presName="dummyConnPt" presStyleCnt="0"/>
      <dgm:spPr/>
    </dgm:pt>
    <dgm:pt modelId="{C161F2D2-0A73-4F14-BE8B-4485BE1A7812}" type="pres">
      <dgm:prSet presAssocID="{1179272A-CF03-4A82-91BC-1B96B26FFA9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3C772-7209-4A8E-BA83-969B015390A4}" type="presOf" srcId="{A6F92D0B-4AC4-4276-B9AE-37F0BF6014B0}" destId="{AACDCABD-5859-47E3-8FD9-4C675C38F020}" srcOrd="0" destOrd="0" presId="urn:microsoft.com/office/officeart/2005/8/layout/bProcess4"/>
    <dgm:cxn modelId="{231309D7-80A9-4CFC-B3ED-F32F12D4AD17}" srcId="{00D37B23-ECF4-4B7F-AB89-9EEA336462F0}" destId="{D31D78A6-A758-4EED-9F5B-C81F09F5C8F3}" srcOrd="4" destOrd="0" parTransId="{FCCE6B30-B483-4BDD-84EC-55560D79AC0D}" sibTransId="{907C9266-220A-422A-9F89-C79633B3194C}"/>
    <dgm:cxn modelId="{D35578D6-C92C-4697-9BF5-C45247BAA845}" srcId="{00D37B23-ECF4-4B7F-AB89-9EEA336462F0}" destId="{7B6825FA-B62F-493F-9615-1F16EA331F83}" srcOrd="7" destOrd="0" parTransId="{F292D563-752B-4DE5-8283-D5992FE44E86}" sibTransId="{03B33BEF-88F8-479C-BEC8-A76D796453D9}"/>
    <dgm:cxn modelId="{1F5E2A8A-10FE-4048-8452-BB2A8ABD16C4}" srcId="{00D37B23-ECF4-4B7F-AB89-9EEA336462F0}" destId="{580C6507-88E2-48F4-99EC-F7FC98F807E6}" srcOrd="0" destOrd="0" parTransId="{0B2D2DFE-1004-440D-9914-792193238E85}" sibTransId="{5AEC84A4-1F3C-46C3-8A22-1F38A93CD050}"/>
    <dgm:cxn modelId="{9C818D06-3C0F-47E6-93D6-005A8E538EC2}" type="presOf" srcId="{D31D78A6-A758-4EED-9F5B-C81F09F5C8F3}" destId="{8E7AA173-43EC-4246-952C-A9E674940D7D}" srcOrd="0" destOrd="0" presId="urn:microsoft.com/office/officeart/2005/8/layout/bProcess4"/>
    <dgm:cxn modelId="{DA8600A0-3468-4A2D-BFBF-53CABB59B3CA}" type="presOf" srcId="{907C9266-220A-422A-9F89-C79633B3194C}" destId="{4CC43F29-A364-484A-B178-2DD3B20E288F}" srcOrd="0" destOrd="0" presId="urn:microsoft.com/office/officeart/2005/8/layout/bProcess4"/>
    <dgm:cxn modelId="{EB44A3B0-9BB2-4591-B5A2-639FE0A032A0}" type="presOf" srcId="{70957164-816D-40B8-BB5A-5B5E65E23BBD}" destId="{9C5E7A9B-F096-4B93-8F0D-75B93DA5F97F}" srcOrd="0" destOrd="0" presId="urn:microsoft.com/office/officeart/2005/8/layout/bProcess4"/>
    <dgm:cxn modelId="{E4A2DBCB-E908-44FC-8A05-020AA3AECDBE}" type="presOf" srcId="{7B6825FA-B62F-493F-9615-1F16EA331F83}" destId="{7A6AB32E-1D12-4902-B5B9-F829C4315642}" srcOrd="0" destOrd="0" presId="urn:microsoft.com/office/officeart/2005/8/layout/bProcess4"/>
    <dgm:cxn modelId="{CF4EFE43-F276-43A7-8095-F43E4106E406}" srcId="{00D37B23-ECF4-4B7F-AB89-9EEA336462F0}" destId="{A6F92D0B-4AC4-4276-B9AE-37F0BF6014B0}" srcOrd="5" destOrd="0" parTransId="{854F6D2E-45A5-4958-BCF4-A5FB122A17BD}" sibTransId="{82F44E15-86A8-4903-8635-E1E6B49EC0C3}"/>
    <dgm:cxn modelId="{80C7974F-A81E-4614-9911-DDDE0B68E54D}" type="presOf" srcId="{580C6507-88E2-48F4-99EC-F7FC98F807E6}" destId="{FC3E7FFF-F004-4D03-8B10-D1DBF43E2AC2}" srcOrd="0" destOrd="0" presId="urn:microsoft.com/office/officeart/2005/8/layout/bProcess4"/>
    <dgm:cxn modelId="{DFF80FF6-4D4C-41F5-81B2-A567939A3E87}" type="presOf" srcId="{6ABD2B4E-947C-45B7-ADB7-BF549B52AB17}" destId="{E3AB6A6C-8B1F-45C5-8837-9CB3B65F927F}" srcOrd="0" destOrd="0" presId="urn:microsoft.com/office/officeart/2005/8/layout/bProcess4"/>
    <dgm:cxn modelId="{5B7D3098-2FD5-4765-A64B-9995055D0D56}" type="presOf" srcId="{00D37B23-ECF4-4B7F-AB89-9EEA336462F0}" destId="{BF5169A9-03A2-4EA9-AD55-44132E3C9046}" srcOrd="0" destOrd="0" presId="urn:microsoft.com/office/officeart/2005/8/layout/bProcess4"/>
    <dgm:cxn modelId="{67573F75-C2C2-43C8-93EE-8131BCCF5CEC}" type="presOf" srcId="{1EDD3367-0173-4E8F-8A38-A4AC1D06B791}" destId="{BCD16DC3-F2DF-4A3F-B586-06A8D04EAA19}" srcOrd="0" destOrd="0" presId="urn:microsoft.com/office/officeart/2005/8/layout/bProcess4"/>
    <dgm:cxn modelId="{CC1155D2-190B-42A9-B93B-8ED883BC886D}" type="presOf" srcId="{CE2D58D8-FC76-48D0-B848-D232E26D0061}" destId="{B4AF1BA7-F474-4919-A692-AB1ED60C4EE7}" srcOrd="0" destOrd="0" presId="urn:microsoft.com/office/officeart/2005/8/layout/bProcess4"/>
    <dgm:cxn modelId="{1100DBA4-4652-412E-AB19-E269F77C2029}" srcId="{00D37B23-ECF4-4B7F-AB89-9EEA336462F0}" destId="{4F394834-40AC-448D-B7FB-B2204C40549D}" srcOrd="3" destOrd="0" parTransId="{01C59DA5-4BBB-4401-B93B-BE6F3526AD8D}" sibTransId="{B24D90B2-74FA-4A46-BCB2-31389FA57564}"/>
    <dgm:cxn modelId="{404039BB-1CE0-4D24-8D02-377ECEACBDCA}" type="presOf" srcId="{5AEC84A4-1F3C-46C3-8A22-1F38A93CD050}" destId="{6F065B1C-223D-4235-A46E-FBD93A55B1F3}" srcOrd="0" destOrd="0" presId="urn:microsoft.com/office/officeart/2005/8/layout/bProcess4"/>
    <dgm:cxn modelId="{C1E1BEF9-A9BC-4F8D-AA23-AF179AFC30F9}" srcId="{00D37B23-ECF4-4B7F-AB89-9EEA336462F0}" destId="{1179272A-CF03-4A82-91BC-1B96B26FFA9B}" srcOrd="8" destOrd="0" parTransId="{D4D9BCAE-F0AD-4290-B6E1-B8B1C7F0E2EB}" sibTransId="{62B21A11-7D32-4EE9-AB52-CC8178CBF8EF}"/>
    <dgm:cxn modelId="{A13F6943-11EB-4725-916C-1162AC498C55}" type="presOf" srcId="{6EF28A32-EED4-4C49-8EE0-980681966811}" destId="{FB123412-7A9E-4C77-8A1C-DAD1B2CFA677}" srcOrd="0" destOrd="0" presId="urn:microsoft.com/office/officeart/2005/8/layout/bProcess4"/>
    <dgm:cxn modelId="{7794483C-F318-48BA-98F2-5FC8AA4995F3}" type="presOf" srcId="{4F394834-40AC-448D-B7FB-B2204C40549D}" destId="{FE71CC95-C9BB-4D58-877C-5B32DB11A35A}" srcOrd="0" destOrd="0" presId="urn:microsoft.com/office/officeart/2005/8/layout/bProcess4"/>
    <dgm:cxn modelId="{9B95D6A6-5711-4387-8C0F-2ABFBE1AAD72}" type="presOf" srcId="{03B33BEF-88F8-479C-BEC8-A76D796453D9}" destId="{382A6E04-9D7F-4D89-A705-1E825D6C0348}" srcOrd="0" destOrd="0" presId="urn:microsoft.com/office/officeart/2005/8/layout/bProcess4"/>
    <dgm:cxn modelId="{0025AFDA-1A91-4A52-B829-1378F20E3ECF}" type="presOf" srcId="{1179272A-CF03-4A82-91BC-1B96B26FFA9B}" destId="{C161F2D2-0A73-4F14-BE8B-4485BE1A7812}" srcOrd="0" destOrd="0" presId="urn:microsoft.com/office/officeart/2005/8/layout/bProcess4"/>
    <dgm:cxn modelId="{94975D0A-ED0B-4424-BE0F-05D0F2228868}" srcId="{00D37B23-ECF4-4B7F-AB89-9EEA336462F0}" destId="{6ABD2B4E-947C-45B7-ADB7-BF549B52AB17}" srcOrd="2" destOrd="0" parTransId="{45A74E92-ADB0-47C5-A3EF-D4B07E658FDF}" sibTransId="{E91FF525-A34B-4D3A-8E4B-E9EBBD8D5975}"/>
    <dgm:cxn modelId="{1937070E-6748-4CBA-95F6-9D469F7AB78A}" type="presOf" srcId="{E91FF525-A34B-4D3A-8E4B-E9EBBD8D5975}" destId="{26EE2D55-DA10-4198-8889-0D7B0EE22197}" srcOrd="0" destOrd="0" presId="urn:microsoft.com/office/officeart/2005/8/layout/bProcess4"/>
    <dgm:cxn modelId="{9A5463CA-AF51-4FD4-A1A3-E07BCC9C7A02}" srcId="{00D37B23-ECF4-4B7F-AB89-9EEA336462F0}" destId="{CE2D58D8-FC76-48D0-B848-D232E26D0061}" srcOrd="1" destOrd="0" parTransId="{C12C175E-6198-4D56-B57C-50A80BB433D3}" sibTransId="{6EF28A32-EED4-4C49-8EE0-980681966811}"/>
    <dgm:cxn modelId="{527BEB7C-638E-4D3E-A55A-3C2430ECDACD}" type="presOf" srcId="{82F44E15-86A8-4903-8635-E1E6B49EC0C3}" destId="{607BBEBE-5FD2-47F5-81C9-0386A4EFC44E}" srcOrd="0" destOrd="0" presId="urn:microsoft.com/office/officeart/2005/8/layout/bProcess4"/>
    <dgm:cxn modelId="{6E722691-3D22-46C7-B985-2697FECB99B8}" type="presOf" srcId="{B24D90B2-74FA-4A46-BCB2-31389FA57564}" destId="{02021B68-50A1-49F9-BDD8-4C8763DA949A}" srcOrd="0" destOrd="0" presId="urn:microsoft.com/office/officeart/2005/8/layout/bProcess4"/>
    <dgm:cxn modelId="{3A7F745A-A25C-4732-A9BA-D6EFB73E8F30}" srcId="{00D37B23-ECF4-4B7F-AB89-9EEA336462F0}" destId="{1EDD3367-0173-4E8F-8A38-A4AC1D06B791}" srcOrd="6" destOrd="0" parTransId="{8668FC1B-1323-4FB9-A8BF-0CC0D1BF2384}" sibTransId="{70957164-816D-40B8-BB5A-5B5E65E23BBD}"/>
    <dgm:cxn modelId="{22E9DF55-EABD-47FF-956E-49EBBF4E046B}" type="presParOf" srcId="{BF5169A9-03A2-4EA9-AD55-44132E3C9046}" destId="{73654E07-1EDB-43E5-BD1D-C64A8C768A08}" srcOrd="0" destOrd="0" presId="urn:microsoft.com/office/officeart/2005/8/layout/bProcess4"/>
    <dgm:cxn modelId="{EF0ACADF-1192-409C-B75F-3348B606A551}" type="presParOf" srcId="{73654E07-1EDB-43E5-BD1D-C64A8C768A08}" destId="{EA71AEBC-220B-49BE-B4F2-891ABC7FF4E9}" srcOrd="0" destOrd="0" presId="urn:microsoft.com/office/officeart/2005/8/layout/bProcess4"/>
    <dgm:cxn modelId="{DB402E30-B0CB-4774-A93A-2B6E3421B27C}" type="presParOf" srcId="{73654E07-1EDB-43E5-BD1D-C64A8C768A08}" destId="{FC3E7FFF-F004-4D03-8B10-D1DBF43E2AC2}" srcOrd="1" destOrd="0" presId="urn:microsoft.com/office/officeart/2005/8/layout/bProcess4"/>
    <dgm:cxn modelId="{2ED187A8-552A-4374-BBA8-82F8218777C5}" type="presParOf" srcId="{BF5169A9-03A2-4EA9-AD55-44132E3C9046}" destId="{6F065B1C-223D-4235-A46E-FBD93A55B1F3}" srcOrd="1" destOrd="0" presId="urn:microsoft.com/office/officeart/2005/8/layout/bProcess4"/>
    <dgm:cxn modelId="{658C929F-722C-476C-93F0-F1441D24C9CF}" type="presParOf" srcId="{BF5169A9-03A2-4EA9-AD55-44132E3C9046}" destId="{745CC7CA-6500-4D79-89E2-3F3C418A2A3F}" srcOrd="2" destOrd="0" presId="urn:microsoft.com/office/officeart/2005/8/layout/bProcess4"/>
    <dgm:cxn modelId="{875AB8EA-80ED-4CBB-9B29-1F9323C4414C}" type="presParOf" srcId="{745CC7CA-6500-4D79-89E2-3F3C418A2A3F}" destId="{3C874122-598A-4C26-93B6-7AD3CA3D6AAF}" srcOrd="0" destOrd="0" presId="urn:microsoft.com/office/officeart/2005/8/layout/bProcess4"/>
    <dgm:cxn modelId="{2645B55A-52BA-4633-B36F-28CCE0D54D93}" type="presParOf" srcId="{745CC7CA-6500-4D79-89E2-3F3C418A2A3F}" destId="{B4AF1BA7-F474-4919-A692-AB1ED60C4EE7}" srcOrd="1" destOrd="0" presId="urn:microsoft.com/office/officeart/2005/8/layout/bProcess4"/>
    <dgm:cxn modelId="{DD8459A5-C897-4FB2-9622-4487D90AEFDA}" type="presParOf" srcId="{BF5169A9-03A2-4EA9-AD55-44132E3C9046}" destId="{FB123412-7A9E-4C77-8A1C-DAD1B2CFA677}" srcOrd="3" destOrd="0" presId="urn:microsoft.com/office/officeart/2005/8/layout/bProcess4"/>
    <dgm:cxn modelId="{9B565DD5-BF2F-4A16-A394-F6685988AC8C}" type="presParOf" srcId="{BF5169A9-03A2-4EA9-AD55-44132E3C9046}" destId="{8851AC23-5A1D-4F9D-B2F3-276B6A5973F2}" srcOrd="4" destOrd="0" presId="urn:microsoft.com/office/officeart/2005/8/layout/bProcess4"/>
    <dgm:cxn modelId="{37C4EBA5-C08D-4CC3-AF59-425840637CC9}" type="presParOf" srcId="{8851AC23-5A1D-4F9D-B2F3-276B6A5973F2}" destId="{F21C517C-5862-4CB9-B596-89E8AE443066}" srcOrd="0" destOrd="0" presId="urn:microsoft.com/office/officeart/2005/8/layout/bProcess4"/>
    <dgm:cxn modelId="{61FBA0CA-5965-4E1E-A942-0A2A270FA69F}" type="presParOf" srcId="{8851AC23-5A1D-4F9D-B2F3-276B6A5973F2}" destId="{E3AB6A6C-8B1F-45C5-8837-9CB3B65F927F}" srcOrd="1" destOrd="0" presId="urn:microsoft.com/office/officeart/2005/8/layout/bProcess4"/>
    <dgm:cxn modelId="{D72A275F-98C5-4711-BD9E-A2A5795DA635}" type="presParOf" srcId="{BF5169A9-03A2-4EA9-AD55-44132E3C9046}" destId="{26EE2D55-DA10-4198-8889-0D7B0EE22197}" srcOrd="5" destOrd="0" presId="urn:microsoft.com/office/officeart/2005/8/layout/bProcess4"/>
    <dgm:cxn modelId="{D92BC39C-9567-4C20-B64C-7D08BE910056}" type="presParOf" srcId="{BF5169A9-03A2-4EA9-AD55-44132E3C9046}" destId="{0C9887B8-D188-449F-BC01-EAC6CDF8261A}" srcOrd="6" destOrd="0" presId="urn:microsoft.com/office/officeart/2005/8/layout/bProcess4"/>
    <dgm:cxn modelId="{C25E4316-E2EE-438B-B9EB-3D3813B878BE}" type="presParOf" srcId="{0C9887B8-D188-449F-BC01-EAC6CDF8261A}" destId="{0B937B85-DEDB-4B9B-9EDD-AAD7F8445E65}" srcOrd="0" destOrd="0" presId="urn:microsoft.com/office/officeart/2005/8/layout/bProcess4"/>
    <dgm:cxn modelId="{9B0E2204-B6BF-4D0D-927F-D7C61385B22E}" type="presParOf" srcId="{0C9887B8-D188-449F-BC01-EAC6CDF8261A}" destId="{FE71CC95-C9BB-4D58-877C-5B32DB11A35A}" srcOrd="1" destOrd="0" presId="urn:microsoft.com/office/officeart/2005/8/layout/bProcess4"/>
    <dgm:cxn modelId="{6967EF41-23A7-4E30-8491-25CCEFFB9F02}" type="presParOf" srcId="{BF5169A9-03A2-4EA9-AD55-44132E3C9046}" destId="{02021B68-50A1-49F9-BDD8-4C8763DA949A}" srcOrd="7" destOrd="0" presId="urn:microsoft.com/office/officeart/2005/8/layout/bProcess4"/>
    <dgm:cxn modelId="{6E8B5B3E-C55B-4939-9F53-42308E632427}" type="presParOf" srcId="{BF5169A9-03A2-4EA9-AD55-44132E3C9046}" destId="{6CAD03D5-E2AE-45F3-9234-E15A35E99D61}" srcOrd="8" destOrd="0" presId="urn:microsoft.com/office/officeart/2005/8/layout/bProcess4"/>
    <dgm:cxn modelId="{8A51F677-471C-40DA-9AF3-AF60235B23DD}" type="presParOf" srcId="{6CAD03D5-E2AE-45F3-9234-E15A35E99D61}" destId="{E77D448B-F564-4FA0-B1C6-8FCD7D529DC9}" srcOrd="0" destOrd="0" presId="urn:microsoft.com/office/officeart/2005/8/layout/bProcess4"/>
    <dgm:cxn modelId="{71F3037F-58B2-4CA4-8ACE-C7A71ED65D5D}" type="presParOf" srcId="{6CAD03D5-E2AE-45F3-9234-E15A35E99D61}" destId="{8E7AA173-43EC-4246-952C-A9E674940D7D}" srcOrd="1" destOrd="0" presId="urn:microsoft.com/office/officeart/2005/8/layout/bProcess4"/>
    <dgm:cxn modelId="{7808094A-AB34-494F-8BE2-7D7AE453B29A}" type="presParOf" srcId="{BF5169A9-03A2-4EA9-AD55-44132E3C9046}" destId="{4CC43F29-A364-484A-B178-2DD3B20E288F}" srcOrd="9" destOrd="0" presId="urn:microsoft.com/office/officeart/2005/8/layout/bProcess4"/>
    <dgm:cxn modelId="{79A6E278-AC59-4D71-9F38-63F61DEFDF74}" type="presParOf" srcId="{BF5169A9-03A2-4EA9-AD55-44132E3C9046}" destId="{07D91A9D-8226-41D1-AC4F-D0E0F3D4679C}" srcOrd="10" destOrd="0" presId="urn:microsoft.com/office/officeart/2005/8/layout/bProcess4"/>
    <dgm:cxn modelId="{41C65279-FC9A-4402-BAF1-3CA46095073A}" type="presParOf" srcId="{07D91A9D-8226-41D1-AC4F-D0E0F3D4679C}" destId="{1C3B1C49-804C-4E2C-A8E2-E673E359B88F}" srcOrd="0" destOrd="0" presId="urn:microsoft.com/office/officeart/2005/8/layout/bProcess4"/>
    <dgm:cxn modelId="{97E62588-F06D-4875-B4FD-E5E6BD836F0C}" type="presParOf" srcId="{07D91A9D-8226-41D1-AC4F-D0E0F3D4679C}" destId="{AACDCABD-5859-47E3-8FD9-4C675C38F020}" srcOrd="1" destOrd="0" presId="urn:microsoft.com/office/officeart/2005/8/layout/bProcess4"/>
    <dgm:cxn modelId="{9A00745F-07FD-40A0-9B00-EAC5C00611A2}" type="presParOf" srcId="{BF5169A9-03A2-4EA9-AD55-44132E3C9046}" destId="{607BBEBE-5FD2-47F5-81C9-0386A4EFC44E}" srcOrd="11" destOrd="0" presId="urn:microsoft.com/office/officeart/2005/8/layout/bProcess4"/>
    <dgm:cxn modelId="{2E20F116-CE76-4D99-A042-E830667FFB30}" type="presParOf" srcId="{BF5169A9-03A2-4EA9-AD55-44132E3C9046}" destId="{739849F7-1CE4-415B-A85E-B6DDC8F79A1D}" srcOrd="12" destOrd="0" presId="urn:microsoft.com/office/officeart/2005/8/layout/bProcess4"/>
    <dgm:cxn modelId="{691B92F5-A7B0-4E5C-859E-EF868B26527C}" type="presParOf" srcId="{739849F7-1CE4-415B-A85E-B6DDC8F79A1D}" destId="{760F8C8B-C143-43D3-8EF7-6300BAACBD10}" srcOrd="0" destOrd="0" presId="urn:microsoft.com/office/officeart/2005/8/layout/bProcess4"/>
    <dgm:cxn modelId="{21893BD1-1785-42D7-8C4C-C730AFB5A109}" type="presParOf" srcId="{739849F7-1CE4-415B-A85E-B6DDC8F79A1D}" destId="{BCD16DC3-F2DF-4A3F-B586-06A8D04EAA19}" srcOrd="1" destOrd="0" presId="urn:microsoft.com/office/officeart/2005/8/layout/bProcess4"/>
    <dgm:cxn modelId="{CA718077-D2DD-40F6-90CE-07B3514BEE2C}" type="presParOf" srcId="{BF5169A9-03A2-4EA9-AD55-44132E3C9046}" destId="{9C5E7A9B-F096-4B93-8F0D-75B93DA5F97F}" srcOrd="13" destOrd="0" presId="urn:microsoft.com/office/officeart/2005/8/layout/bProcess4"/>
    <dgm:cxn modelId="{CBC4E91E-9307-418B-A73B-C6D22B9DEEB5}" type="presParOf" srcId="{BF5169A9-03A2-4EA9-AD55-44132E3C9046}" destId="{6CAD3F05-5733-44D3-A100-2F0588D82781}" srcOrd="14" destOrd="0" presId="urn:microsoft.com/office/officeart/2005/8/layout/bProcess4"/>
    <dgm:cxn modelId="{766307B6-586B-4394-B9D3-DE86902DC4B9}" type="presParOf" srcId="{6CAD3F05-5733-44D3-A100-2F0588D82781}" destId="{66C9B947-BE21-430D-B79F-49EBFE9570E5}" srcOrd="0" destOrd="0" presId="urn:microsoft.com/office/officeart/2005/8/layout/bProcess4"/>
    <dgm:cxn modelId="{8DBFC62D-628F-4F3D-940F-CC2CD1DF32A4}" type="presParOf" srcId="{6CAD3F05-5733-44D3-A100-2F0588D82781}" destId="{7A6AB32E-1D12-4902-B5B9-F829C4315642}" srcOrd="1" destOrd="0" presId="urn:microsoft.com/office/officeart/2005/8/layout/bProcess4"/>
    <dgm:cxn modelId="{B9F3054D-F9F6-4616-896B-7E21C972C06A}" type="presParOf" srcId="{BF5169A9-03A2-4EA9-AD55-44132E3C9046}" destId="{382A6E04-9D7F-4D89-A705-1E825D6C0348}" srcOrd="15" destOrd="0" presId="urn:microsoft.com/office/officeart/2005/8/layout/bProcess4"/>
    <dgm:cxn modelId="{C7D8B30D-7895-48F0-B3DD-D242E4483389}" type="presParOf" srcId="{BF5169A9-03A2-4EA9-AD55-44132E3C9046}" destId="{358EB3C4-A5DD-4013-8792-C84D78984AAC}" srcOrd="16" destOrd="0" presId="urn:microsoft.com/office/officeart/2005/8/layout/bProcess4"/>
    <dgm:cxn modelId="{E9E378F8-D4BB-4F70-B7A1-BF90913EA1FC}" type="presParOf" srcId="{358EB3C4-A5DD-4013-8792-C84D78984AAC}" destId="{459D26A7-0F4B-4DF4-8CD0-E7DB0EE3FB13}" srcOrd="0" destOrd="0" presId="urn:microsoft.com/office/officeart/2005/8/layout/bProcess4"/>
    <dgm:cxn modelId="{AC3EC6A3-583E-49CE-8773-CB62ED9CF75A}" type="presParOf" srcId="{358EB3C4-A5DD-4013-8792-C84D78984AAC}" destId="{C161F2D2-0A73-4F14-BE8B-4485BE1A781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EBD0-684C-49A9-817E-7F2EBC17E1E9}">
      <dsp:nvSpPr>
        <dsp:cNvPr id="0" name=""/>
        <dsp:cNvSpPr/>
      </dsp:nvSpPr>
      <dsp:spPr>
        <a:xfrm rot="10800000">
          <a:off x="579336" y="229"/>
          <a:ext cx="7808765" cy="1207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2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Предлагаемое к продаже имущество составляло производственный комплекс Закрытого акционерного общества Сельскохозяйственное предприятие «Калужский Рыбоводный Осетровый комплекс» (ЗАО СХП «КРОК») и было получено Банком в собственность в результате процедуры банкротства ЗАО СХП «КРОК» в 2014 - 2015 гг.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 rot="10800000">
        <a:off x="881193" y="229"/>
        <a:ext cx="7506908" cy="1207427"/>
      </dsp:txXfrm>
    </dsp:sp>
    <dsp:sp modelId="{E8EF9C12-4619-4A83-B804-C2C3AC74852D}">
      <dsp:nvSpPr>
        <dsp:cNvPr id="0" name=""/>
        <dsp:cNvSpPr/>
      </dsp:nvSpPr>
      <dsp:spPr>
        <a:xfrm>
          <a:off x="15511" y="229"/>
          <a:ext cx="1207427" cy="12074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97DD-64C9-4D85-8D62-70BA8213A774}">
      <dsp:nvSpPr>
        <dsp:cNvPr id="0" name=""/>
        <dsp:cNvSpPr/>
      </dsp:nvSpPr>
      <dsp:spPr>
        <a:xfrm rot="10800000">
          <a:off x="690175" y="1568084"/>
          <a:ext cx="7662730" cy="13642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2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ЗАО СХП «КРОК» было создано в 2006 году, комплекс построен и введен в эксплуатацию в 2008 году. Комплекс занимает территорию площадью 8 га (земельный участок на праве собственности принадлежит Банку), на которых помимо производственного корпуса расположены инженерные сооружения: артезианские скважины, станция водоподготовки, энергетические установки для обеспечения производства электроэнергией и теплом, очистные сооружения и коммуникации. В 120 бассейнах рыбоводного цеха может содержаться более 220 тонн осетра, белуги, стерляди.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 rot="10800000">
        <a:off x="1031225" y="1568084"/>
        <a:ext cx="7321680" cy="1364200"/>
      </dsp:txXfrm>
    </dsp:sp>
    <dsp:sp modelId="{474A10FE-D20D-4710-8D69-5C80122C9D1A}">
      <dsp:nvSpPr>
        <dsp:cNvPr id="0" name=""/>
        <dsp:cNvSpPr/>
      </dsp:nvSpPr>
      <dsp:spPr>
        <a:xfrm>
          <a:off x="15511" y="1613531"/>
          <a:ext cx="1207427" cy="12074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A3FDB-2730-456E-A885-52F315E71BE5}">
      <dsp:nvSpPr>
        <dsp:cNvPr id="0" name=""/>
        <dsp:cNvSpPr/>
      </dsp:nvSpPr>
      <dsp:spPr>
        <a:xfrm rot="10800000">
          <a:off x="510391" y="3292710"/>
          <a:ext cx="7877710" cy="1459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442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Расчетная годовая производительность комплекса: 16</a:t>
          </a:r>
          <a:r>
            <a:rPr lang="en-US" sz="1200" kern="1200" dirty="0" smtClean="0">
              <a:solidFill>
                <a:schemeClr val="accent6">
                  <a:lumMod val="10000"/>
                </a:schemeClr>
              </a:solidFill>
            </a:rPr>
            <a:t>-25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тонн черной икры и 80</a:t>
          </a:r>
          <a:r>
            <a:rPr lang="en-US" sz="1200" kern="1200" dirty="0" smtClean="0">
              <a:solidFill>
                <a:schemeClr val="accent6">
                  <a:lumMod val="10000"/>
                </a:schemeClr>
              </a:solidFill>
            </a:rPr>
            <a:t>-120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тонн осетрины охлажденной, горячего и холодного копчения. Имущество представляет собой целостный имущественный комплекс, для ведения производственной деятельности по  воспроизводству рыбы и водных биоресурсов; предоставление услуг, связанных с воспроизводством рыбы и водных биоресурсов; оптовая торговля рыбой, морепродуктами и рыбными консервами; розничная торговля рыбой и морепродуктами; переработка и консервирование </a:t>
          </a: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рыбо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- и морепродуктов; розничная торговля консервами из рыбы и морепродуктов.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 rot="10800000">
        <a:off x="875288" y="3292710"/>
        <a:ext cx="7512813" cy="1459587"/>
      </dsp:txXfrm>
    </dsp:sp>
    <dsp:sp modelId="{1FD54716-CFB0-435D-9861-125E9622D45C}">
      <dsp:nvSpPr>
        <dsp:cNvPr id="0" name=""/>
        <dsp:cNvSpPr/>
      </dsp:nvSpPr>
      <dsp:spPr>
        <a:xfrm>
          <a:off x="15511" y="3418790"/>
          <a:ext cx="1207427" cy="12074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B441E-16A5-4CE5-84AD-BE52BB733E8D}">
      <dsp:nvSpPr>
        <dsp:cNvPr id="0" name=""/>
        <dsp:cNvSpPr/>
      </dsp:nvSpPr>
      <dsp:spPr>
        <a:xfrm rot="5400000">
          <a:off x="4965501" y="-1835084"/>
          <a:ext cx="1280954" cy="5276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ОАО «МСП Банк» (Группа Внешэкономбанка) 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Адрес: 115035, Москва, Садовническая ул., д. 79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БИК: 044525108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ИНН: 7703213534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ОГРН: 1027739108649 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</dsp:txBody>
      <dsp:txXfrm rot="-5400000">
        <a:off x="2967871" y="225077"/>
        <a:ext cx="5213684" cy="1155892"/>
      </dsp:txXfrm>
    </dsp:sp>
    <dsp:sp modelId="{137E450B-67AA-445D-A02C-F948AD1DD875}">
      <dsp:nvSpPr>
        <dsp:cNvPr id="0" name=""/>
        <dsp:cNvSpPr/>
      </dsp:nvSpPr>
      <dsp:spPr>
        <a:xfrm>
          <a:off x="0" y="2426"/>
          <a:ext cx="2967870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6">
                  <a:lumMod val="10000"/>
                </a:schemeClr>
              </a:solidFill>
            </a:rPr>
            <a:t>Реквизиты продавца</a:t>
          </a:r>
          <a:endParaRPr lang="ru-RU" sz="3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78164" y="80590"/>
        <a:ext cx="2811542" cy="1444865"/>
      </dsp:txXfrm>
    </dsp:sp>
    <dsp:sp modelId="{EE65C248-9575-4412-9E8D-06325C48FDD5}">
      <dsp:nvSpPr>
        <dsp:cNvPr id="0" name=""/>
        <dsp:cNvSpPr/>
      </dsp:nvSpPr>
      <dsp:spPr>
        <a:xfrm rot="5400000">
          <a:off x="4965501" y="-153831"/>
          <a:ext cx="1280954" cy="5276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6">
                  <a:lumMod val="10000"/>
                </a:schemeClr>
              </a:solidFill>
            </a:rPr>
            <a:t>450 000 000 рублей</a:t>
          </a:r>
          <a:endParaRPr lang="ru-RU" sz="2000" kern="1200" dirty="0">
            <a:solidFill>
              <a:schemeClr val="accent6">
                <a:lumMod val="10000"/>
              </a:schemeClr>
            </a:solidFill>
          </a:endParaRPr>
        </a:p>
      </dsp:txBody>
      <dsp:txXfrm rot="-5400000">
        <a:off x="2967871" y="1906330"/>
        <a:ext cx="5213684" cy="1155892"/>
      </dsp:txXfrm>
    </dsp:sp>
    <dsp:sp modelId="{7F9C2E1A-F76D-424D-B6A7-3AF96EC032C2}">
      <dsp:nvSpPr>
        <dsp:cNvPr id="0" name=""/>
        <dsp:cNvSpPr/>
      </dsp:nvSpPr>
      <dsp:spPr>
        <a:xfrm>
          <a:off x="0" y="1683679"/>
          <a:ext cx="2967870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6">
                  <a:lumMod val="10000"/>
                </a:schemeClr>
              </a:solidFill>
            </a:rPr>
            <a:t>Цена предложения</a:t>
          </a:r>
          <a:endParaRPr lang="ru-RU" sz="3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78164" y="1761843"/>
        <a:ext cx="2811542" cy="1444865"/>
      </dsp:txXfrm>
    </dsp:sp>
    <dsp:sp modelId="{D038ABD9-D26D-43B9-8782-9DFAFE3A98E5}">
      <dsp:nvSpPr>
        <dsp:cNvPr id="0" name=""/>
        <dsp:cNvSpPr/>
      </dsp:nvSpPr>
      <dsp:spPr>
        <a:xfrm rot="5400000">
          <a:off x="4965501" y="1527421"/>
          <a:ext cx="1280954" cy="5276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Директор Департамента по работе с активами Алексей Евгеньевич Голубых, 8 (495) 783-79-98, доб. 1316, </a:t>
          </a:r>
          <a:r>
            <a:rPr lang="en-US" sz="1300" kern="1200" dirty="0" smtClean="0">
              <a:solidFill>
                <a:schemeClr val="accent6">
                  <a:lumMod val="10000"/>
                </a:schemeClr>
              </a:solidFill>
              <a:hlinkClick xmlns:r="http://schemas.openxmlformats.org/officeDocument/2006/relationships" r:id="rId1"/>
            </a:rPr>
            <a:t>golubykh@mspbank.ru</a:t>
          </a: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;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Управляющий директор Департамента по работе с активами Дмитрий Эмильевич Галкин, 8 (495) 783-79-98, доб. 1304, </a:t>
          </a:r>
          <a:r>
            <a:rPr lang="en-US" sz="1300" kern="1200" dirty="0" smtClean="0">
              <a:solidFill>
                <a:schemeClr val="accent6">
                  <a:lumMod val="10000"/>
                </a:schemeClr>
              </a:solidFill>
              <a:hlinkClick xmlns:r="http://schemas.openxmlformats.org/officeDocument/2006/relationships" r:id="rId2"/>
            </a:rPr>
            <a:t>d.e.galkin@gmail.com</a:t>
          </a:r>
          <a:r>
            <a:rPr lang="ru-RU" sz="1300" kern="1200" dirty="0" smtClean="0">
              <a:solidFill>
                <a:schemeClr val="accent6">
                  <a:lumMod val="10000"/>
                </a:schemeClr>
              </a:solidFill>
            </a:rPr>
            <a:t>.</a:t>
          </a:r>
          <a:endParaRPr lang="ru-RU" sz="1300" kern="1200" dirty="0">
            <a:solidFill>
              <a:schemeClr val="accent6">
                <a:lumMod val="10000"/>
              </a:schemeClr>
            </a:solidFill>
          </a:endParaRPr>
        </a:p>
      </dsp:txBody>
      <dsp:txXfrm rot="-5400000">
        <a:off x="2967871" y="3587583"/>
        <a:ext cx="5213684" cy="1155892"/>
      </dsp:txXfrm>
    </dsp:sp>
    <dsp:sp modelId="{CCEEE00C-BAF1-4B09-B371-DE6A66EB58DE}">
      <dsp:nvSpPr>
        <dsp:cNvPr id="0" name=""/>
        <dsp:cNvSpPr/>
      </dsp:nvSpPr>
      <dsp:spPr>
        <a:xfrm>
          <a:off x="0" y="3364932"/>
          <a:ext cx="2967870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6">
                  <a:lumMod val="10000"/>
                </a:schemeClr>
              </a:solidFill>
            </a:rPr>
            <a:t>Контактные лица</a:t>
          </a:r>
          <a:endParaRPr lang="ru-RU" sz="3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78164" y="3443096"/>
        <a:ext cx="2811542" cy="1444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54A5B-1F9C-465B-A991-987D81F889D6}">
      <dsp:nvSpPr>
        <dsp:cNvPr id="0" name=""/>
        <dsp:cNvSpPr/>
      </dsp:nvSpPr>
      <dsp:spPr>
        <a:xfrm>
          <a:off x="2436" y="498091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6">
                  <a:lumMod val="10000"/>
                </a:schemeClr>
              </a:solidFill>
            </a:rPr>
            <a:t>Виды деятельности: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производство икры и товарной осетровой рыбы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436" y="498091"/>
        <a:ext cx="1932842" cy="1159705"/>
      </dsp:txXfrm>
    </dsp:sp>
    <dsp:sp modelId="{DA46398B-B3BF-40CC-9F4E-3BCB2F33F536}">
      <dsp:nvSpPr>
        <dsp:cNvPr id="0" name=""/>
        <dsp:cNvSpPr/>
      </dsp:nvSpPr>
      <dsp:spPr>
        <a:xfrm>
          <a:off x="2128562" y="498091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Проектировщик комплекса: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ОАО «Проектный институт-8 им. Н.Г. Аверьянова» (г.Калуга)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128562" y="498091"/>
        <a:ext cx="1932842" cy="1159705"/>
      </dsp:txXfrm>
    </dsp:sp>
    <dsp:sp modelId="{E382A926-B2C5-43B7-BC7D-551FECA2A99A}">
      <dsp:nvSpPr>
        <dsp:cNvPr id="0" name=""/>
        <dsp:cNvSpPr/>
      </dsp:nvSpPr>
      <dsp:spPr>
        <a:xfrm>
          <a:off x="4212475" y="476602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Местонахождение комплекса: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Калужская область, Износковский район, деревня Гамзюки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4212475" y="476602"/>
        <a:ext cx="1932842" cy="1159705"/>
      </dsp:txXfrm>
    </dsp:sp>
    <dsp:sp modelId="{57250D51-B011-4090-B957-CD4447D32AA7}">
      <dsp:nvSpPr>
        <dsp:cNvPr id="0" name=""/>
        <dsp:cNvSpPr/>
      </dsp:nvSpPr>
      <dsp:spPr>
        <a:xfrm>
          <a:off x="6380815" y="498091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Целевые рыночные позиции по черной икре при полной загрузке бассейнов: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20% в России,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1% в мире.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6380815" y="498091"/>
        <a:ext cx="1932842" cy="1159705"/>
      </dsp:txXfrm>
    </dsp:sp>
    <dsp:sp modelId="{79B855EA-5AD9-4A33-87D1-E7A64DA0337D}">
      <dsp:nvSpPr>
        <dsp:cNvPr id="0" name=""/>
        <dsp:cNvSpPr/>
      </dsp:nvSpPr>
      <dsp:spPr>
        <a:xfrm>
          <a:off x="2436" y="185108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Проектный объем производства в год: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до 25 тонн черной икры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до 120 тонн осетровой рыбы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436" y="1851080"/>
        <a:ext cx="1932842" cy="1159705"/>
      </dsp:txXfrm>
    </dsp:sp>
    <dsp:sp modelId="{7AD8A7F1-CCF1-47B5-BFD4-7617CE9890AD}">
      <dsp:nvSpPr>
        <dsp:cNvPr id="0" name=""/>
        <dsp:cNvSpPr/>
      </dsp:nvSpPr>
      <dsp:spPr>
        <a:xfrm>
          <a:off x="2128562" y="185108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Проектная выручка: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750 млн. руб. от реализации икра (опт 30 000 руб.</a:t>
          </a:r>
          <a:r>
            <a:rPr lang="en-US" sz="1000" kern="1200" dirty="0" smtClean="0">
              <a:solidFill>
                <a:schemeClr val="accent6">
                  <a:lumMod val="10000"/>
                </a:schemeClr>
              </a:solidFill>
            </a:rPr>
            <a:t>/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кг),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100 млн. руб. от реализации живого осетра и продуктов переработки (500-1800 руб.</a:t>
          </a:r>
          <a:r>
            <a:rPr lang="en-US" sz="1000" kern="1200" dirty="0" smtClean="0">
              <a:solidFill>
                <a:schemeClr val="accent6">
                  <a:lumMod val="10000"/>
                </a:schemeClr>
              </a:solidFill>
            </a:rPr>
            <a:t>/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кг)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128562" y="1851080"/>
        <a:ext cx="1932842" cy="1159705"/>
      </dsp:txXfrm>
    </dsp:sp>
    <dsp:sp modelId="{02295E4F-B0CC-40A0-833F-B67DDF1FA61C}">
      <dsp:nvSpPr>
        <dsp:cNvPr id="0" name=""/>
        <dsp:cNvSpPr/>
      </dsp:nvSpPr>
      <dsp:spPr>
        <a:xfrm>
          <a:off x="4254689" y="185108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Проектные покупатели продукции: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продуктовые сети,</a:t>
          </a:r>
          <a:endParaRPr lang="en-US" sz="1000" kern="1200" dirty="0" smtClean="0">
            <a:solidFill>
              <a:schemeClr val="accent6">
                <a:lumMod val="10000"/>
              </a:schemeClr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6">
                  <a:lumMod val="10000"/>
                </a:schemeClr>
              </a:solidFill>
            </a:rPr>
            <a:t>HORECA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экспорт за пределы РФ 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4254689" y="1851080"/>
        <a:ext cx="1932842" cy="1159705"/>
      </dsp:txXfrm>
    </dsp:sp>
    <dsp:sp modelId="{E16132EE-8381-41F1-9E8D-6C7E8E2BCA91}">
      <dsp:nvSpPr>
        <dsp:cNvPr id="0" name=""/>
        <dsp:cNvSpPr/>
      </dsp:nvSpPr>
      <dsp:spPr>
        <a:xfrm>
          <a:off x="6380815" y="185108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Проектная штатная численность:</a:t>
          </a: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107 человек в том числе: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28 – управленческий персонал,                                            79 – производственный персонал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6380815" y="1851080"/>
        <a:ext cx="1932842" cy="1159705"/>
      </dsp:txXfrm>
    </dsp:sp>
    <dsp:sp modelId="{E0BC427E-4649-40FB-AB2B-76F7C7EB8CB4}">
      <dsp:nvSpPr>
        <dsp:cNvPr id="0" name=""/>
        <dsp:cNvSpPr/>
      </dsp:nvSpPr>
      <dsp:spPr>
        <a:xfrm>
          <a:off x="2436" y="320407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Текущая загрузка бассейнов: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10%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436" y="3204070"/>
        <a:ext cx="1932842" cy="1159705"/>
      </dsp:txXfrm>
    </dsp:sp>
    <dsp:sp modelId="{92516297-8ED7-420C-8E4D-C053C5F95DC8}">
      <dsp:nvSpPr>
        <dsp:cNvPr id="0" name=""/>
        <dsp:cNvSpPr/>
      </dsp:nvSpPr>
      <dsp:spPr>
        <a:xfrm>
          <a:off x="2128562" y="320407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Текущие затраты в квартал: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3 млн. руб.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128562" y="3204070"/>
        <a:ext cx="1932842" cy="1159705"/>
      </dsp:txXfrm>
    </dsp:sp>
    <dsp:sp modelId="{BC62302E-2E00-4E87-B1B4-E7CC7914A42C}">
      <dsp:nvSpPr>
        <dsp:cNvPr id="0" name=""/>
        <dsp:cNvSpPr/>
      </dsp:nvSpPr>
      <dsp:spPr>
        <a:xfrm>
          <a:off x="4213210" y="3212907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Сохранность имущества и контроль режима: </a:t>
          </a:r>
          <a:r>
            <a:rPr lang="ru-RU" sz="1000" b="0" kern="1200" dirty="0" smtClean="0">
              <a:solidFill>
                <a:schemeClr val="accent6">
                  <a:lumMod val="10000"/>
                </a:schemeClr>
              </a:solidFill>
            </a:rPr>
            <a:t>обеспечивается Банком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kern="1200" dirty="0" smtClean="0">
              <a:solidFill>
                <a:schemeClr val="accent6">
                  <a:lumMod val="10000"/>
                </a:schemeClr>
              </a:solidFill>
            </a:rPr>
            <a:t>на круглосуточной основе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kern="1200" dirty="0" smtClean="0">
              <a:solidFill>
                <a:schemeClr val="accent6">
                  <a:lumMod val="10000"/>
                </a:schemeClr>
              </a:solidFill>
            </a:rPr>
            <a:t>с привлечением </a:t>
          </a:r>
          <a:r>
            <a:rPr lang="ru-RU" sz="1000" b="0" kern="1200" dirty="0" err="1" smtClean="0">
              <a:solidFill>
                <a:schemeClr val="accent6">
                  <a:lumMod val="10000"/>
                </a:schemeClr>
              </a:solidFill>
            </a:rPr>
            <a:t>ЧОПа</a:t>
          </a:r>
          <a:endParaRPr lang="ru-RU" sz="1000" b="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4213210" y="3212907"/>
        <a:ext cx="1932842" cy="1159705"/>
      </dsp:txXfrm>
    </dsp:sp>
    <dsp:sp modelId="{93367692-2CEB-41AB-B57E-99B46A46C914}">
      <dsp:nvSpPr>
        <dsp:cNvPr id="0" name=""/>
        <dsp:cNvSpPr/>
      </dsp:nvSpPr>
      <dsp:spPr>
        <a:xfrm>
          <a:off x="6380815" y="3204070"/>
          <a:ext cx="1932842" cy="1159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10000"/>
                </a:schemeClr>
              </a:solidFill>
            </a:rPr>
            <a:t>Текущие возможности по фасовке икры: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стеклотара 28-56-112 гр.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10000"/>
                </a:schemeClr>
              </a:solidFill>
            </a:rPr>
            <a:t>жестебанка 0,5 – 2,0 кг.</a:t>
          </a:r>
          <a:endParaRPr lang="ru-RU" sz="10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6380815" y="3204070"/>
        <a:ext cx="1932842" cy="1159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5B1C-223D-4235-A46E-FBD93A55B1F3}">
      <dsp:nvSpPr>
        <dsp:cNvPr id="0" name=""/>
        <dsp:cNvSpPr/>
      </dsp:nvSpPr>
      <dsp:spPr>
        <a:xfrm rot="5400000">
          <a:off x="-112975" y="1005533"/>
          <a:ext cx="156491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E7FFF-F004-4D03-8B10-D1DBF43E2AC2}">
      <dsp:nvSpPr>
        <dsp:cNvPr id="0" name=""/>
        <dsp:cNvSpPr/>
      </dsp:nvSpPr>
      <dsp:spPr>
        <a:xfrm>
          <a:off x="245082" y="3940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Земельный участок сельскохозяйственного назначения, площадью           78 963 кв.м.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81966" y="40824"/>
        <a:ext cx="2025115" cy="1185561"/>
      </dsp:txXfrm>
    </dsp:sp>
    <dsp:sp modelId="{FB123412-7A9E-4C77-8A1C-DAD1B2CFA677}">
      <dsp:nvSpPr>
        <dsp:cNvPr id="0" name=""/>
        <dsp:cNvSpPr/>
      </dsp:nvSpPr>
      <dsp:spPr>
        <a:xfrm rot="5400000">
          <a:off x="-112975" y="2579695"/>
          <a:ext cx="156491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F1BA7-F474-4919-A692-AB1ED60C4EE7}">
      <dsp:nvSpPr>
        <dsp:cNvPr id="0" name=""/>
        <dsp:cNvSpPr/>
      </dsp:nvSpPr>
      <dsp:spPr>
        <a:xfrm>
          <a:off x="245082" y="1578103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Производственно-административный корпус площадью 13 865,7 кв.м                                    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81966" y="1614987"/>
        <a:ext cx="2025115" cy="1185561"/>
      </dsp:txXfrm>
    </dsp:sp>
    <dsp:sp modelId="{26EE2D55-DA10-4198-8889-0D7B0EE22197}">
      <dsp:nvSpPr>
        <dsp:cNvPr id="0" name=""/>
        <dsp:cNvSpPr/>
      </dsp:nvSpPr>
      <dsp:spPr>
        <a:xfrm>
          <a:off x="674105" y="3366776"/>
          <a:ext cx="2782268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B6A6C-8B1F-45C5-8837-9CB3B65F927F}">
      <dsp:nvSpPr>
        <dsp:cNvPr id="0" name=""/>
        <dsp:cNvSpPr/>
      </dsp:nvSpPr>
      <dsp:spPr>
        <a:xfrm>
          <a:off x="245082" y="3152265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Котельная с тепловым пунктом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281966" y="3189149"/>
        <a:ext cx="2025115" cy="1185561"/>
      </dsp:txXfrm>
    </dsp:sp>
    <dsp:sp modelId="{02021B68-50A1-49F9-BDD8-4C8763DA949A}">
      <dsp:nvSpPr>
        <dsp:cNvPr id="0" name=""/>
        <dsp:cNvSpPr/>
      </dsp:nvSpPr>
      <dsp:spPr>
        <a:xfrm rot="16200000">
          <a:off x="2678538" y="2579695"/>
          <a:ext cx="156491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1CC95-C9BB-4D58-877C-5B32DB11A35A}">
      <dsp:nvSpPr>
        <dsp:cNvPr id="0" name=""/>
        <dsp:cNvSpPr/>
      </dsp:nvSpPr>
      <dsp:spPr>
        <a:xfrm>
          <a:off x="3036597" y="3152265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Общежитие,                       ограждение типа «Махаон», объекты внешнего благоустройства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3073481" y="3189149"/>
        <a:ext cx="2025115" cy="1185561"/>
      </dsp:txXfrm>
    </dsp:sp>
    <dsp:sp modelId="{4CC43F29-A364-484A-B178-2DD3B20E288F}">
      <dsp:nvSpPr>
        <dsp:cNvPr id="0" name=""/>
        <dsp:cNvSpPr/>
      </dsp:nvSpPr>
      <dsp:spPr>
        <a:xfrm rot="16200000">
          <a:off x="2676568" y="1003562"/>
          <a:ext cx="156885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AA173-43EC-4246-952C-A9E674940D7D}">
      <dsp:nvSpPr>
        <dsp:cNvPr id="0" name=""/>
        <dsp:cNvSpPr/>
      </dsp:nvSpPr>
      <dsp:spPr>
        <a:xfrm>
          <a:off x="3036597" y="1578103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Здание водоподготовки,             артезианские скважины, бетонные колодцы производственных сточных вод, резервуары для запаса воды                                    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3073481" y="1614987"/>
        <a:ext cx="2025115" cy="1185561"/>
      </dsp:txXfrm>
    </dsp:sp>
    <dsp:sp modelId="{607BBEBE-5FD2-47F5-81C9-0386A4EFC44E}">
      <dsp:nvSpPr>
        <dsp:cNvPr id="0" name=""/>
        <dsp:cNvSpPr/>
      </dsp:nvSpPr>
      <dsp:spPr>
        <a:xfrm rot="4869">
          <a:off x="3465618" y="216481"/>
          <a:ext cx="2782271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DCABD-5859-47E3-8FD9-4C675C38F020}">
      <dsp:nvSpPr>
        <dsp:cNvPr id="0" name=""/>
        <dsp:cNvSpPr/>
      </dsp:nvSpPr>
      <dsp:spPr>
        <a:xfrm>
          <a:off x="3036597" y="0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3 блочных когенерационных газовых энергетических установки, 2 дизель-генератора 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3073481" y="36884"/>
        <a:ext cx="2025115" cy="1185561"/>
      </dsp:txXfrm>
    </dsp:sp>
    <dsp:sp modelId="{9C5E7A9B-F096-4B93-8F0D-75B93DA5F97F}">
      <dsp:nvSpPr>
        <dsp:cNvPr id="0" name=""/>
        <dsp:cNvSpPr/>
      </dsp:nvSpPr>
      <dsp:spPr>
        <a:xfrm rot="5400000">
          <a:off x="5470053" y="1005533"/>
          <a:ext cx="156491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16DC3-F2DF-4A3F-B586-06A8D04EAA19}">
      <dsp:nvSpPr>
        <dsp:cNvPr id="0" name=""/>
        <dsp:cNvSpPr/>
      </dsp:nvSpPr>
      <dsp:spPr>
        <a:xfrm>
          <a:off x="5828112" y="3940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Трансформаторная подстанция, кислородная подстанция, автономное газоснабжение,                            подземные резервуары для СУГ  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5864996" y="40824"/>
        <a:ext cx="2025115" cy="1185561"/>
      </dsp:txXfrm>
    </dsp:sp>
    <dsp:sp modelId="{382A6E04-9D7F-4D89-A705-1E825D6C0348}">
      <dsp:nvSpPr>
        <dsp:cNvPr id="0" name=""/>
        <dsp:cNvSpPr/>
      </dsp:nvSpPr>
      <dsp:spPr>
        <a:xfrm rot="5400000">
          <a:off x="5470053" y="2579695"/>
          <a:ext cx="1564916" cy="1888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B32E-1D12-4902-B5B9-F829C4315642}">
      <dsp:nvSpPr>
        <dsp:cNvPr id="0" name=""/>
        <dsp:cNvSpPr/>
      </dsp:nvSpPr>
      <dsp:spPr>
        <a:xfrm>
          <a:off x="5828112" y="1578103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Внутриплощадные дороги, </a:t>
          </a: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внутриплощадные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тепловые сети, </a:t>
          </a: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внутриплощадные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электрические сети 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5864996" y="1614987"/>
        <a:ext cx="2025115" cy="1185561"/>
      </dsp:txXfrm>
    </dsp:sp>
    <dsp:sp modelId="{C161F2D2-0A73-4F14-BE8B-4485BE1A7812}">
      <dsp:nvSpPr>
        <dsp:cNvPr id="0" name=""/>
        <dsp:cNvSpPr/>
      </dsp:nvSpPr>
      <dsp:spPr>
        <a:xfrm>
          <a:off x="5828112" y="3152265"/>
          <a:ext cx="2098883" cy="125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Автодорога на дамбу, биопруд, садки, автоподъезд к садкам, очистные сооружения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5864996" y="3189149"/>
        <a:ext cx="2025115" cy="118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40256" y="6182425"/>
            <a:ext cx="6566056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4553" y="6396426"/>
            <a:ext cx="939239" cy="21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685037-653E-4994-8415-FCFAD0877DDC}" type="datetimeFigureOut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41980" y="6396426"/>
            <a:ext cx="6564335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106312" y="6396426"/>
            <a:ext cx="653160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C2162A-B19F-4688-9AFB-3A1988228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168" y="6396426"/>
            <a:ext cx="1328722" cy="214001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041" y="6350793"/>
            <a:ext cx="21369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8282" y="6342925"/>
            <a:ext cx="21369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6427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133350"/>
            <a:ext cx="4421187" cy="331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20149" y="133753"/>
            <a:ext cx="4639325" cy="6262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83866" y="6449926"/>
            <a:ext cx="575608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874AA7-05A6-429D-A9C2-DF19B4165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51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6238" y="133350"/>
            <a:ext cx="4421187" cy="331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МСП Банк, дочерняя компания Внешэкономбанка, реализует специальную Программу финансовой поддержки малого и среднего предпринимательства на протяжении 10 лет. </a:t>
            </a:r>
          </a:p>
          <a:p>
            <a:pPr algn="just"/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Программа работает по принципу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двухуровнего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механизма через широкую сеть партнеров: Банк заключает договоры с партнерами (банками и организациями инфраструктуры: лизинговыми и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факторинговыми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компаниями,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микрофинансовыми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организациями, региональными фондами и т.д.) в рамках действующей продуктовой линейки, а партнеры в свою очередь предоставляют поддержку субъектам МСП в соответствии с их потребностями.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Такая организация работы позволяет Банку предоставлять разные виды поддержки большому количеству предпринимателей во всех регионах России, в </a:t>
            </a:r>
            <a:r>
              <a:rPr lang="ru-RU" sz="10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моногородах и регионах со сложной социально-экономической ситуацией и в то же время дает возможность не вступать в конкурентную борьбу с региональными банками. 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 прошлого года спектр поддержки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по нашей Программе был расширен  - банк стал оператором гарантийного механизма. </a:t>
            </a:r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Схема выдачи гарантий такова: мы выдаем гарантию за средние предприятия, за нас, в свою очередь, гарантирует Внешэкономбанк, а за него - государство в лице Минфина. Таким образом, банк-партнер, который выдал кредит среднему предприятию, получает сверхнадежное обеспечение.</a:t>
            </a:r>
          </a:p>
          <a:p>
            <a:pPr algn="just"/>
            <a:r>
              <a:rPr lang="ru-RU" sz="10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Изначально основной целью введения гарантийного механизма было повышение доступности финансовых ресурсов для среднего бизнеса,</a:t>
            </a:r>
            <a:r>
              <a:rPr lang="ru-RU" sz="10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в настоящее время мы ведем работу по упрощению критериев отбора проектов  для получения гарантий по нашей Программе.</a:t>
            </a:r>
            <a:endParaRPr lang="ru-RU" sz="10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AA7-05A6-429D-A9C2-DF19B4165BA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 userDrawn="1"/>
        </p:nvGrpSpPr>
        <p:grpSpPr>
          <a:xfrm>
            <a:off x="1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6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14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8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17"/>
            <p:cNvSpPr/>
            <p:nvPr/>
          </p:nvSpPr>
          <p:spPr>
            <a:xfrm rot="5400000">
              <a:off x="3635264" y="633"/>
              <a:ext cx="1160465" cy="11592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</p:grpSpPr>
        <p:sp>
          <p:nvSpPr>
            <p:cNvPr id="11" name="Прямоугольник 15"/>
            <p:cNvSpPr/>
            <p:nvPr userDrawn="1"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20"/>
            <p:cNvSpPr/>
            <p:nvPr userDrawn="1"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0"/>
          <p:cNvGrpSpPr/>
          <p:nvPr userDrawn="1"/>
        </p:nvGrpSpPr>
        <p:grpSpPr>
          <a:xfrm>
            <a:off x="-4918" y="1"/>
            <a:ext cx="9147331" cy="6858001"/>
            <a:chOff x="0" y="0"/>
            <a:chExt cx="9147331" cy="6858001"/>
          </a:xfrm>
          <a:solidFill>
            <a:srgbClr val="FFFFFF">
              <a:alpha val="50196"/>
            </a:srgbClr>
          </a:solidFill>
        </p:grpSpPr>
        <p:sp>
          <p:nvSpPr>
            <p:cNvPr id="14" name="Прямоугольник 19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24"/>
            <p:cNvSpPr/>
            <p:nvPr/>
          </p:nvSpPr>
          <p:spPr>
            <a:xfrm>
              <a:off x="7705726" y="1160463"/>
              <a:ext cx="1436688" cy="5697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289" y="1268414"/>
            <a:ext cx="3240609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288" y="2781301"/>
            <a:ext cx="3240608" cy="151129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EE437-41E6-480D-949D-34CA959E6957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6968F-F987-4472-B298-3243FEE0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1" y="522920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8" name="Прямоугольник 16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9" name="Прямоугольник 17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41052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8028-D853-4D59-B0FA-58132526F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EDE0C300-EED3-46BD-B73D-6AA07CA16A05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6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7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9" y="1268414"/>
            <a:ext cx="835342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A4B5-3976-4FCF-AAC0-1C435DBDB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5F926542-2E53-40B2-AF30-AAF5A608510E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6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7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2" y="1268414"/>
            <a:ext cx="4032251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0DE4-2657-41B4-8944-71995369B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7F026A13-A630-4A8D-BB14-DE63D985ACD5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7"/>
            <a:ext cx="4105275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43439" y="1268413"/>
            <a:ext cx="4032251" cy="460700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43439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B1DC-6F63-45DB-AF9E-46D4B0C63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A67A946E-A5AB-46B4-8B35-FC19AE7BCF61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6" name="Прямоугольник 13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7" name="Прямоугольник 14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4" y="1268414"/>
            <a:ext cx="82073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5340-E7AC-4E17-ADB1-63CCF4F6ED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919E3F71-E23D-40B7-BCE5-6494809BA0E8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4" name="Прямоугольник 10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5" name="Прямоугольник 11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684E-0D5C-4E16-B3B3-423BDF426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2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87DC82B1-0C17-4850-8CA6-B0D78EB11DE6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1557339"/>
            <a:ext cx="7705725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7"/>
          <p:cNvSpPr/>
          <p:nvPr userDrawn="1"/>
        </p:nvSpPr>
        <p:spPr>
          <a:xfrm rot="5400000">
            <a:off x="1" y="1557339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551" y="2565401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1551" y="4078288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</a:t>
            </a:r>
            <a:r>
              <a:rPr lang="ru-RU" dirty="0" smtClean="0"/>
              <a:t> 16пт.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CED517-3B4D-4257-9F19-1BD6D12174F0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198606-51F3-4C37-8242-50DF1F59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8C932-120C-4D5F-AE90-B8E796D70C72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68A4-3A4E-4921-B7D4-35B129296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3B4DB-281A-46E0-AB07-F12B525A9F99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A87F-0117-427D-A322-D14B4074A5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C15B4-4562-4D80-B1DA-AADA46DEA0E2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9F485-12A5-465B-A1CC-5F04265FF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1557339"/>
            <a:ext cx="7705725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7"/>
          <p:cNvSpPr/>
          <p:nvPr userDrawn="1"/>
        </p:nvSpPr>
        <p:spPr>
          <a:xfrm rot="5400000">
            <a:off x="1" y="1557339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551" y="2565401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1551" y="4078288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F78242-00DE-4D9D-B0A6-66F2D58D76F1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18EF87-67E8-4A96-8AD2-26FD826F0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CE123-F08F-47A3-A60B-C8D846C4B5BA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32875-64B0-4D67-A3D5-FE4153D99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080B9-B94C-49F8-8275-2D68ACEF8532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2370B-0C8F-401D-A8D8-04E55B5980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AECDE-5E5E-43D5-803B-F303BC89F8CB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9D417-9164-4799-8D51-E5DA209F5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06F25-7B9B-4FDD-AFD2-CB186C25B5B2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BEAE2-3A3E-43D4-9AAF-C25082A3C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4F2EA-25B3-4A61-B509-FFBC3A08D46B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6E71-046F-40AA-B641-5A663A539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53C6F-8F23-4559-AAB0-6505F82437BE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2554-0A6D-4FC8-A8E2-17A5AE589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C49FD-1C34-47E6-9BD6-72A59E622BBA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F54F-19FC-4B3B-B67F-49B9EF030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A528E-70D2-4B19-BC34-B34FEB5D15FB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B3A-C390-4E2B-9EB5-A35E266B1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36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27"/>
          <p:cNvCxnSpPr/>
          <p:nvPr userDrawn="1"/>
        </p:nvCxnSpPr>
        <p:spPr>
          <a:xfrm rot="8100000">
            <a:off x="4210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8"/>
          <p:cNvCxnSpPr/>
          <p:nvPr userDrawn="1"/>
        </p:nvCxnSpPr>
        <p:spPr>
          <a:xfrm rot="8100000">
            <a:off x="4362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0"/>
          <p:cNvCxnSpPr/>
          <p:nvPr userDrawn="1"/>
        </p:nvCxnSpPr>
        <p:spPr>
          <a:xfrm rot="8100000">
            <a:off x="4514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31"/>
          <p:cNvCxnSpPr/>
          <p:nvPr userDrawn="1"/>
        </p:nvCxnSpPr>
        <p:spPr>
          <a:xfrm rot="8100000">
            <a:off x="4667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32"/>
          <p:cNvCxnSpPr/>
          <p:nvPr userDrawn="1"/>
        </p:nvCxnSpPr>
        <p:spPr>
          <a:xfrm rot="8100000">
            <a:off x="4819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33"/>
          <p:cNvCxnSpPr/>
          <p:nvPr userDrawn="1"/>
        </p:nvCxnSpPr>
        <p:spPr>
          <a:xfrm rot="8100000">
            <a:off x="4972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5"/>
          <p:cNvCxnSpPr/>
          <p:nvPr userDrawn="1"/>
        </p:nvCxnSpPr>
        <p:spPr>
          <a:xfrm rot="8100000">
            <a:off x="5124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36"/>
          <p:cNvCxnSpPr/>
          <p:nvPr userDrawn="1"/>
        </p:nvCxnSpPr>
        <p:spPr>
          <a:xfrm rot="8100000">
            <a:off x="5276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7"/>
          <p:cNvCxnSpPr/>
          <p:nvPr userDrawn="1"/>
        </p:nvCxnSpPr>
        <p:spPr>
          <a:xfrm rot="8100000">
            <a:off x="5429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38"/>
          <p:cNvCxnSpPr/>
          <p:nvPr userDrawn="1"/>
        </p:nvCxnSpPr>
        <p:spPr>
          <a:xfrm rot="8100000">
            <a:off x="5581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39"/>
          <p:cNvCxnSpPr/>
          <p:nvPr userDrawn="1"/>
        </p:nvCxnSpPr>
        <p:spPr>
          <a:xfrm rot="8100000">
            <a:off x="5734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0"/>
          <p:cNvCxnSpPr/>
          <p:nvPr userDrawn="1"/>
        </p:nvCxnSpPr>
        <p:spPr>
          <a:xfrm rot="8100000">
            <a:off x="5886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1"/>
          <p:cNvCxnSpPr/>
          <p:nvPr userDrawn="1"/>
        </p:nvCxnSpPr>
        <p:spPr>
          <a:xfrm rot="8100000">
            <a:off x="6038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1"/>
          <p:cNvCxnSpPr/>
          <p:nvPr userDrawn="1"/>
        </p:nvCxnSpPr>
        <p:spPr>
          <a:xfrm rot="8100000">
            <a:off x="3752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2"/>
          <p:cNvCxnSpPr/>
          <p:nvPr userDrawn="1"/>
        </p:nvCxnSpPr>
        <p:spPr>
          <a:xfrm rot="8100000">
            <a:off x="3905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5"/>
          <p:cNvCxnSpPr/>
          <p:nvPr userDrawn="1"/>
        </p:nvCxnSpPr>
        <p:spPr>
          <a:xfrm rot="8100000">
            <a:off x="4057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75"/>
          <p:cNvCxnSpPr/>
          <p:nvPr userDrawn="1"/>
        </p:nvCxnSpPr>
        <p:spPr>
          <a:xfrm rot="8100000">
            <a:off x="1314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76"/>
          <p:cNvCxnSpPr/>
          <p:nvPr userDrawn="1"/>
        </p:nvCxnSpPr>
        <p:spPr>
          <a:xfrm rot="8100000">
            <a:off x="1466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77"/>
          <p:cNvCxnSpPr/>
          <p:nvPr userDrawn="1"/>
        </p:nvCxnSpPr>
        <p:spPr>
          <a:xfrm rot="8100000">
            <a:off x="1619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8"/>
          <p:cNvCxnSpPr/>
          <p:nvPr userDrawn="1"/>
        </p:nvCxnSpPr>
        <p:spPr>
          <a:xfrm rot="8100000">
            <a:off x="1771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79"/>
          <p:cNvCxnSpPr/>
          <p:nvPr userDrawn="1"/>
        </p:nvCxnSpPr>
        <p:spPr>
          <a:xfrm rot="8100000">
            <a:off x="1924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80"/>
          <p:cNvCxnSpPr/>
          <p:nvPr userDrawn="1"/>
        </p:nvCxnSpPr>
        <p:spPr>
          <a:xfrm rot="8100000">
            <a:off x="2076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81"/>
          <p:cNvCxnSpPr/>
          <p:nvPr userDrawn="1"/>
        </p:nvCxnSpPr>
        <p:spPr>
          <a:xfrm rot="8100000">
            <a:off x="2228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82"/>
          <p:cNvCxnSpPr/>
          <p:nvPr userDrawn="1"/>
        </p:nvCxnSpPr>
        <p:spPr>
          <a:xfrm rot="8100000">
            <a:off x="2381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3"/>
          <p:cNvCxnSpPr/>
          <p:nvPr userDrawn="1"/>
        </p:nvCxnSpPr>
        <p:spPr>
          <a:xfrm rot="8100000">
            <a:off x="2533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84"/>
          <p:cNvCxnSpPr/>
          <p:nvPr userDrawn="1"/>
        </p:nvCxnSpPr>
        <p:spPr>
          <a:xfrm rot="8100000">
            <a:off x="2686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85"/>
          <p:cNvCxnSpPr/>
          <p:nvPr userDrawn="1"/>
        </p:nvCxnSpPr>
        <p:spPr>
          <a:xfrm rot="8100000">
            <a:off x="2838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86"/>
          <p:cNvCxnSpPr/>
          <p:nvPr userDrawn="1"/>
        </p:nvCxnSpPr>
        <p:spPr>
          <a:xfrm rot="8100000">
            <a:off x="2990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87"/>
          <p:cNvCxnSpPr/>
          <p:nvPr userDrawn="1"/>
        </p:nvCxnSpPr>
        <p:spPr>
          <a:xfrm rot="8100000">
            <a:off x="3143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88"/>
          <p:cNvCxnSpPr/>
          <p:nvPr userDrawn="1"/>
        </p:nvCxnSpPr>
        <p:spPr>
          <a:xfrm rot="8100000">
            <a:off x="3295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89"/>
          <p:cNvCxnSpPr/>
          <p:nvPr userDrawn="1"/>
        </p:nvCxnSpPr>
        <p:spPr>
          <a:xfrm rot="8100000">
            <a:off x="3295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90"/>
          <p:cNvCxnSpPr/>
          <p:nvPr userDrawn="1"/>
        </p:nvCxnSpPr>
        <p:spPr>
          <a:xfrm rot="8100000">
            <a:off x="3448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91"/>
          <p:cNvCxnSpPr/>
          <p:nvPr userDrawn="1"/>
        </p:nvCxnSpPr>
        <p:spPr>
          <a:xfrm rot="8100000">
            <a:off x="3600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93"/>
          <p:cNvCxnSpPr/>
          <p:nvPr userDrawn="1"/>
        </p:nvCxnSpPr>
        <p:spPr>
          <a:xfrm rot="8100000">
            <a:off x="8572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94"/>
          <p:cNvCxnSpPr/>
          <p:nvPr userDrawn="1"/>
        </p:nvCxnSpPr>
        <p:spPr>
          <a:xfrm rot="8100000">
            <a:off x="10096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95"/>
          <p:cNvCxnSpPr/>
          <p:nvPr userDrawn="1"/>
        </p:nvCxnSpPr>
        <p:spPr>
          <a:xfrm rot="8100000">
            <a:off x="11620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101"/>
          <p:cNvCxnSpPr/>
          <p:nvPr userDrawn="1"/>
        </p:nvCxnSpPr>
        <p:spPr>
          <a:xfrm rot="8100000">
            <a:off x="5524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02"/>
          <p:cNvCxnSpPr/>
          <p:nvPr userDrawn="1"/>
        </p:nvCxnSpPr>
        <p:spPr>
          <a:xfrm rot="8100000">
            <a:off x="704849" y="2184400"/>
            <a:ext cx="6191251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122"/>
          <p:cNvCxnSpPr/>
          <p:nvPr userDrawn="1"/>
        </p:nvCxnSpPr>
        <p:spPr>
          <a:xfrm rot="8100000">
            <a:off x="4219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123"/>
          <p:cNvCxnSpPr/>
          <p:nvPr userDrawn="1"/>
        </p:nvCxnSpPr>
        <p:spPr>
          <a:xfrm rot="8100000">
            <a:off x="4371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124"/>
          <p:cNvCxnSpPr/>
          <p:nvPr userDrawn="1"/>
        </p:nvCxnSpPr>
        <p:spPr>
          <a:xfrm rot="8100000">
            <a:off x="4524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125"/>
          <p:cNvCxnSpPr/>
          <p:nvPr userDrawn="1"/>
        </p:nvCxnSpPr>
        <p:spPr>
          <a:xfrm rot="8100000">
            <a:off x="4676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126"/>
          <p:cNvCxnSpPr/>
          <p:nvPr userDrawn="1"/>
        </p:nvCxnSpPr>
        <p:spPr>
          <a:xfrm rot="8100000">
            <a:off x="4829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27"/>
          <p:cNvCxnSpPr/>
          <p:nvPr userDrawn="1"/>
        </p:nvCxnSpPr>
        <p:spPr>
          <a:xfrm rot="8100000">
            <a:off x="4981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28"/>
          <p:cNvCxnSpPr/>
          <p:nvPr userDrawn="1"/>
        </p:nvCxnSpPr>
        <p:spPr>
          <a:xfrm rot="8100000">
            <a:off x="5133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129"/>
          <p:cNvCxnSpPr/>
          <p:nvPr userDrawn="1"/>
        </p:nvCxnSpPr>
        <p:spPr>
          <a:xfrm rot="8100000">
            <a:off x="5286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130"/>
          <p:cNvCxnSpPr/>
          <p:nvPr userDrawn="1"/>
        </p:nvCxnSpPr>
        <p:spPr>
          <a:xfrm rot="8100000">
            <a:off x="5438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131"/>
          <p:cNvCxnSpPr/>
          <p:nvPr userDrawn="1"/>
        </p:nvCxnSpPr>
        <p:spPr>
          <a:xfrm rot="8100000">
            <a:off x="5591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132"/>
          <p:cNvCxnSpPr/>
          <p:nvPr userDrawn="1"/>
        </p:nvCxnSpPr>
        <p:spPr>
          <a:xfrm rot="8100000">
            <a:off x="5743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133"/>
          <p:cNvCxnSpPr/>
          <p:nvPr userDrawn="1"/>
        </p:nvCxnSpPr>
        <p:spPr>
          <a:xfrm rot="8100000">
            <a:off x="5895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134"/>
          <p:cNvCxnSpPr/>
          <p:nvPr userDrawn="1"/>
        </p:nvCxnSpPr>
        <p:spPr>
          <a:xfrm rot="8100000">
            <a:off x="6048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140"/>
          <p:cNvCxnSpPr/>
          <p:nvPr userDrawn="1"/>
        </p:nvCxnSpPr>
        <p:spPr>
          <a:xfrm rot="8100000">
            <a:off x="3762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141"/>
          <p:cNvCxnSpPr/>
          <p:nvPr userDrawn="1"/>
        </p:nvCxnSpPr>
        <p:spPr>
          <a:xfrm rot="8100000">
            <a:off x="3914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142"/>
          <p:cNvCxnSpPr/>
          <p:nvPr userDrawn="1"/>
        </p:nvCxnSpPr>
        <p:spPr>
          <a:xfrm rot="8100000">
            <a:off x="4067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143"/>
          <p:cNvCxnSpPr/>
          <p:nvPr userDrawn="1"/>
        </p:nvCxnSpPr>
        <p:spPr>
          <a:xfrm rot="8100000">
            <a:off x="1323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144"/>
          <p:cNvCxnSpPr/>
          <p:nvPr userDrawn="1"/>
        </p:nvCxnSpPr>
        <p:spPr>
          <a:xfrm rot="8100000">
            <a:off x="1476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145"/>
          <p:cNvCxnSpPr/>
          <p:nvPr userDrawn="1"/>
        </p:nvCxnSpPr>
        <p:spPr>
          <a:xfrm rot="8100000">
            <a:off x="1628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146"/>
          <p:cNvCxnSpPr/>
          <p:nvPr userDrawn="1"/>
        </p:nvCxnSpPr>
        <p:spPr>
          <a:xfrm rot="8100000">
            <a:off x="1781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147"/>
          <p:cNvCxnSpPr/>
          <p:nvPr userDrawn="1"/>
        </p:nvCxnSpPr>
        <p:spPr>
          <a:xfrm rot="8100000">
            <a:off x="1933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148"/>
          <p:cNvCxnSpPr/>
          <p:nvPr userDrawn="1"/>
        </p:nvCxnSpPr>
        <p:spPr>
          <a:xfrm rot="8100000">
            <a:off x="2085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149"/>
          <p:cNvCxnSpPr/>
          <p:nvPr userDrawn="1"/>
        </p:nvCxnSpPr>
        <p:spPr>
          <a:xfrm rot="8100000">
            <a:off x="2238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150"/>
          <p:cNvCxnSpPr/>
          <p:nvPr userDrawn="1"/>
        </p:nvCxnSpPr>
        <p:spPr>
          <a:xfrm rot="8100000">
            <a:off x="2390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151"/>
          <p:cNvCxnSpPr/>
          <p:nvPr userDrawn="1"/>
        </p:nvCxnSpPr>
        <p:spPr>
          <a:xfrm rot="8100000">
            <a:off x="2543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152"/>
          <p:cNvCxnSpPr/>
          <p:nvPr userDrawn="1"/>
        </p:nvCxnSpPr>
        <p:spPr>
          <a:xfrm rot="8100000">
            <a:off x="26955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153"/>
          <p:cNvCxnSpPr/>
          <p:nvPr userDrawn="1"/>
        </p:nvCxnSpPr>
        <p:spPr>
          <a:xfrm rot="8100000">
            <a:off x="2847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154"/>
          <p:cNvCxnSpPr/>
          <p:nvPr userDrawn="1"/>
        </p:nvCxnSpPr>
        <p:spPr>
          <a:xfrm rot="8100000">
            <a:off x="30003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155"/>
          <p:cNvCxnSpPr/>
          <p:nvPr userDrawn="1"/>
        </p:nvCxnSpPr>
        <p:spPr>
          <a:xfrm rot="8100000">
            <a:off x="3152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156"/>
          <p:cNvCxnSpPr/>
          <p:nvPr userDrawn="1"/>
        </p:nvCxnSpPr>
        <p:spPr>
          <a:xfrm rot="8100000">
            <a:off x="33051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157"/>
          <p:cNvCxnSpPr/>
          <p:nvPr userDrawn="1"/>
        </p:nvCxnSpPr>
        <p:spPr>
          <a:xfrm rot="8100000">
            <a:off x="33051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158"/>
          <p:cNvCxnSpPr/>
          <p:nvPr userDrawn="1"/>
        </p:nvCxnSpPr>
        <p:spPr>
          <a:xfrm rot="8100000">
            <a:off x="3457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159"/>
          <p:cNvCxnSpPr/>
          <p:nvPr userDrawn="1"/>
        </p:nvCxnSpPr>
        <p:spPr>
          <a:xfrm rot="8100000">
            <a:off x="3609974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160"/>
          <p:cNvCxnSpPr/>
          <p:nvPr userDrawn="1"/>
        </p:nvCxnSpPr>
        <p:spPr>
          <a:xfrm rot="8100000">
            <a:off x="8667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161"/>
          <p:cNvCxnSpPr/>
          <p:nvPr userDrawn="1"/>
        </p:nvCxnSpPr>
        <p:spPr>
          <a:xfrm rot="8100000">
            <a:off x="10191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162"/>
          <p:cNvCxnSpPr/>
          <p:nvPr userDrawn="1"/>
        </p:nvCxnSpPr>
        <p:spPr>
          <a:xfrm rot="8100000">
            <a:off x="11715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163"/>
          <p:cNvCxnSpPr/>
          <p:nvPr userDrawn="1"/>
        </p:nvCxnSpPr>
        <p:spPr>
          <a:xfrm rot="8100000">
            <a:off x="5619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164"/>
          <p:cNvCxnSpPr/>
          <p:nvPr userDrawn="1"/>
        </p:nvCxnSpPr>
        <p:spPr>
          <a:xfrm rot="8100000">
            <a:off x="714375" y="2190750"/>
            <a:ext cx="6191251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0" y="1160463"/>
            <a:chExt cx="7705725" cy="3708400"/>
          </a:xfrm>
        </p:grpSpPr>
        <p:sp>
          <p:nvSpPr>
            <p:cNvPr id="83" name="Прямоугольник 15"/>
            <p:cNvSpPr/>
            <p:nvPr userDrawn="1"/>
          </p:nvSpPr>
          <p:spPr>
            <a:xfrm>
              <a:off x="0" y="1160463"/>
              <a:ext cx="4572000" cy="3708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20"/>
            <p:cNvSpPr/>
            <p:nvPr userDrawn="1"/>
          </p:nvSpPr>
          <p:spPr>
            <a:xfrm>
              <a:off x="4572000" y="3716338"/>
              <a:ext cx="3133725" cy="1152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288" y="2781301"/>
            <a:ext cx="4166971" cy="93573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</a:p>
          <a:p>
            <a:r>
              <a:rPr lang="ru-RU" dirty="0" smtClean="0"/>
              <a:t>Шрифт </a:t>
            </a:r>
            <a:r>
              <a:rPr lang="en-US" dirty="0" smtClean="0"/>
              <a:t>Arial 16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395288" y="1268414"/>
            <a:ext cx="4166971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86" name="Дата 3"/>
          <p:cNvSpPr>
            <a:spLocks noGrp="1"/>
          </p:cNvSpPr>
          <p:nvPr>
            <p:ph type="dt" sz="half" idx="10"/>
          </p:nvPr>
        </p:nvSpPr>
        <p:spPr>
          <a:xfrm>
            <a:off x="1619251" y="6381751"/>
            <a:ext cx="863600" cy="215900"/>
          </a:xfrm>
        </p:spPr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76F01E-B1F8-4210-AEDD-900ECB969E66}" type="datetime1">
              <a:rPr lang="ru-RU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039472-1602-4743-AF32-6E85761CD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0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1" y="5229201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7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7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71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64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33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3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160464"/>
            <a:ext cx="7705725" cy="569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7"/>
          <p:cNvSpPr/>
          <p:nvPr userDrawn="1"/>
        </p:nvSpPr>
        <p:spPr>
          <a:xfrm rot="5400000">
            <a:off x="-793" y="1161258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8"/>
          <p:cNvSpPr/>
          <p:nvPr userDrawn="1"/>
        </p:nvSpPr>
        <p:spPr>
          <a:xfrm rot="16200000">
            <a:off x="6301582" y="5453857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42988" y="3852341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3850E7-EB9B-4953-ABF1-51E798D9483E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1D04-8583-47F7-AF53-C4B09C35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2FFF-47CF-48CC-A7CC-38D1EAF9D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5" name="Прямоугольник 11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6" name="Прямоугольник 12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 numCol="2" spcCol="180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B677-FC63-4381-ABB7-DDE163BC2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D68D4697-C82E-4534-9E04-F4607F099B28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4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5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196977"/>
            <a:ext cx="4105276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7" y="1268414"/>
            <a:ext cx="4500563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dirty="0" smtClean="0"/>
              <a:t>Рисунок</a:t>
            </a:r>
          </a:p>
          <a:p>
            <a:pPr lvl="0"/>
            <a:r>
              <a:rPr lang="ru-RU" noProof="0" dirty="0" smtClean="0"/>
              <a:t>Левая граница на вылет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43439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dirty="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5087-ED37-4300-A3A6-38F86F302A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63ECA970-8DBD-43F6-A12D-9A3469EF659C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9" name="Прямоугольник 14"/>
          <p:cNvSpPr/>
          <p:nvPr userDrawn="1"/>
        </p:nvSpPr>
        <p:spPr>
          <a:xfrm>
            <a:off x="1520825" y="6335714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10" name="Прямоугольник 15"/>
          <p:cNvSpPr/>
          <p:nvPr userDrawn="1"/>
        </p:nvSpPr>
        <p:spPr>
          <a:xfrm>
            <a:off x="2386012" y="6327776"/>
            <a:ext cx="19685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9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68414"/>
            <a:ext cx="4500563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AD52-310B-40AD-872C-5A74BBAE0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0EA2B399-284F-48A4-9403-2F6E3CE0E620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>
          <a:xfrm>
            <a:off x="395288" y="6381751"/>
            <a:ext cx="1223963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en-US" dirty="0" smtClean="0"/>
              <a:t>Arial 20</a:t>
            </a:r>
            <a:r>
              <a:rPr lang="ru-RU" dirty="0" smtClean="0"/>
              <a:t>пт.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4" y="1268413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9" y="5876925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Примечание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71A-7B4D-4AC6-94AA-3133C0716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8"/>
          </p:nvPr>
        </p:nvSpPr>
        <p:spPr>
          <a:xfrm>
            <a:off x="1619251" y="6380164"/>
            <a:ext cx="865188" cy="215900"/>
          </a:xfrm>
        </p:spPr>
        <p:txBody>
          <a:bodyPr/>
          <a:lstStyle>
            <a:lvl1pPr>
              <a:defRPr sz="800" smtClean="0"/>
            </a:lvl1pPr>
          </a:lstStyle>
          <a:p>
            <a:pPr>
              <a:defRPr/>
            </a:pPr>
            <a:fld id="{106359A4-28E2-4672-B220-E1F6C9284A8E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9" y="333376"/>
            <a:ext cx="8353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9" y="1196975"/>
            <a:ext cx="83534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1" y="6381751"/>
            <a:ext cx="8651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EEF085-B9ED-4AD7-812E-E2F1AE572692}" type="datetime1">
              <a:rPr lang="ru-RU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5875" y="6381751"/>
            <a:ext cx="52212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Основные принципы деятельности Внешэкономбанк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1" y="6381751"/>
            <a:ext cx="792163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186328F-E9EA-4B60-9534-A2C8F9003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13830-7C73-4573-BD10-B054A622910F}" type="datetime1">
              <a:rPr lang="ru-RU"/>
              <a:pPr/>
              <a:t>30.01.2015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9CA2CB-7F5F-4EFF-A547-0E5DF5E392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FB00-7EF6-4954-92DE-12765D83E20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6E3E-8E0D-4BDD-9470-28AAFCF75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1800" dirty="0"/>
              <a:t>МСП БАНК:</a:t>
            </a:r>
            <a:r>
              <a:rPr lang="en-US" sz="1800" dirty="0"/>
              <a:t> </a:t>
            </a:r>
            <a:r>
              <a:rPr lang="ru-RU" sz="1800" dirty="0"/>
              <a:t>ПОДДЕРЖКА</a:t>
            </a:r>
            <a:br>
              <a:rPr lang="ru-RU" sz="1800" dirty="0"/>
            </a:br>
            <a:r>
              <a:rPr lang="ru-RU" sz="1800" dirty="0"/>
              <a:t>МАЛОГО И СРЕДНЕГО ПРЕДПРИНИМАТЕЛЬСТВА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Февраль,  2015</a:t>
            </a:r>
            <a:r>
              <a:rPr lang="en-US" dirty="0" smtClean="0"/>
              <a:t> </a:t>
            </a:r>
            <a:r>
              <a:rPr lang="ru-RU" dirty="0"/>
              <a:t>г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EE437-41E6-480D-949D-34CA959E6957}" type="datetime1">
              <a:rPr lang="ru-RU" smtClean="0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6968F-F987-4472-B298-3243FEE0536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24086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10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83710"/>
              </p:ext>
            </p:extLst>
          </p:nvPr>
        </p:nvGraphicFramePr>
        <p:xfrm>
          <a:off x="395536" y="1089025"/>
          <a:ext cx="8097713" cy="507627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1313"/>
                <a:gridCol w="2000612"/>
                <a:gridCol w="5505788"/>
              </a:tblGrid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Телекоммуникационное оборудование связи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Антенный пост 1,2 м., кабель, разъемы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Основание для крепления антенны на горизонтальной поверхности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Спутниковый модем </a:t>
                      </a:r>
                      <a:r>
                        <a:rPr lang="en-US" sz="900" u="none" strike="noStrike">
                          <a:effectLst/>
                        </a:rPr>
                        <a:t>HN7000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Модуль телефонии </a:t>
                      </a:r>
                      <a:r>
                        <a:rPr lang="en-US" sz="900" u="none" strike="noStrike">
                          <a:effectLst/>
                        </a:rPr>
                        <a:t>HN1040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Приемопередатчик 2 Вт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Оборудование WiFi для 2 точек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Оборудование для выноса 2 тлф линий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Поломоечная машина BR 55/60 WP (в комплекте балка)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Контрольно-измерительное 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Спектрофотометр DR/2800 LPV 422.99.00001 лабороторный для анализа воды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Термореактор для разложения проб LTV 082.99.10002 LT200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Портативный пылеводонипроницаемый оксиметр Oxi315 i set 2В10-0017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Оборудование производственного цеха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</a:t>
                      </a:r>
                      <a:r>
                        <a:rPr lang="ru-RU" sz="900" u="none" strike="noStrike">
                          <a:effectLst/>
                        </a:rPr>
                        <a:t>тол-люлька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Наклонный операционный стол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Ручная гидравлическая тележка (штабелер) HLS 516M №PLI 0003441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478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Холодильные камеры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КХЗ-100-045 (4,0*4,1*2,68) (1,2*6-0,4*2) П:4,0 пот</a:t>
                      </a:r>
                      <a:r>
                        <a:rPr lang="ru-RU" sz="900" u="none" strike="noStrike" dirty="0" smtClean="0">
                          <a:effectLst/>
                        </a:rPr>
                        <a:t>. стычной</a:t>
                      </a:r>
                      <a:r>
                        <a:rPr lang="ru-RU" sz="900" u="none" strike="noStrike" dirty="0">
                          <a:effectLst/>
                        </a:rPr>
                        <a:t>; НТ-РДО-1200*2000/</a:t>
                      </a:r>
                      <a:r>
                        <a:rPr lang="ru-RU" sz="900" u="none" strike="noStrike" dirty="0" err="1">
                          <a:effectLst/>
                        </a:rPr>
                        <a:t>Лв</a:t>
                      </a:r>
                      <a:r>
                        <a:rPr lang="ru-RU" sz="900" u="none" strike="noStrike" dirty="0">
                          <a:effectLst/>
                        </a:rPr>
                        <a:t>/БП - 1 шт.; НТ-РДО-800*2000/</a:t>
                      </a:r>
                      <a:r>
                        <a:rPr lang="ru-RU" sz="900" u="none" strike="noStrike" dirty="0" err="1">
                          <a:effectLst/>
                        </a:rPr>
                        <a:t>Лв</a:t>
                      </a:r>
                      <a:r>
                        <a:rPr lang="ru-RU" sz="900" u="none" strike="noStrike" dirty="0">
                          <a:effectLst/>
                        </a:rPr>
                        <a:t>/БП - 1 шт.; СТ-РДО-1200*2000/</a:t>
                      </a:r>
                      <a:r>
                        <a:rPr lang="ru-RU" sz="900" u="none" strike="noStrike" dirty="0" err="1">
                          <a:effectLst/>
                        </a:rPr>
                        <a:t>Лв</a:t>
                      </a:r>
                      <a:r>
                        <a:rPr lang="ru-RU" sz="900" u="none" strike="noStrike" dirty="0">
                          <a:effectLst/>
                        </a:rPr>
                        <a:t>/БП - 2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КХЗ-036 (3,2*4,0*2,8) (2*0,8-1,2) БП СТ-ОД-1200*2000 с замком МТН, столбик по полу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Камера замковая 0,08 КХЗ-011 (2,0*2,0*2,8) (1,2-0,8) СТ-РДО-1200*2000 Лв БП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КХЗ-100-013 (1,6*2,8*2,8) (1,2-2*0,8) НТ-РДО-1200*2000, фанера, квинтет 1,5 мм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КХЗ-100-035 (2,4*5,3*2,8) (1,2*4-0,4-0,1) П:2,4; РДО-1200*2000/БП-1СТ/1НТ - 1 шт.; РДД-1200*2000БП-1СТ/1НТ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319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КХЗ-080 (5,28/2,8*6,56/5,28*2,8) пот. стычной/П:6,56;СТ-РДО-1200*2000 Пр/БП-1; Лв/БП-1; Лв/бп-1; Лв/БП-1 - 1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КХЗ-014 (1,6*3,2*2,8) (1,2*2-0,8) СТ-РДО-1200*2000 - 1 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Занавесь (ш1,25-в2,05)8 полос 5 см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  <a:tr h="16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Клапан выравнивания давления СБ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58" marR="7358" marT="73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35874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11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08492"/>
              </p:ext>
            </p:extLst>
          </p:nvPr>
        </p:nvGraphicFramePr>
        <p:xfrm>
          <a:off x="323528" y="1089025"/>
          <a:ext cx="8169722" cy="50762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49329"/>
                <a:gridCol w="1858558"/>
                <a:gridCol w="5114848"/>
                <a:gridCol w="646987"/>
              </a:tblGrid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rowSpan="39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Холодильное оборудование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№1: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Агрегат компрессорный АК-</a:t>
                      </a:r>
                      <a:r>
                        <a:rPr lang="en-US" sz="600" u="none" strike="noStrike">
                          <a:effectLst/>
                        </a:rPr>
                        <a:t>LE-2CC3-H-B1C4D2H1K1M1Y1 R22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Воздухоохладитель </a:t>
                      </a:r>
                      <a:r>
                        <a:rPr lang="en-US" sz="600" u="none" strike="noStrike">
                          <a:effectLst/>
                        </a:rPr>
                        <a:t>BLE 352A70 ES ("Alfa Laval")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воздухоохладителями ЕВ-13-17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НМ 2-03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№2: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Агрегат компрессорный АК-МН-МТ22-</a:t>
                      </a:r>
                      <a:r>
                        <a:rPr lang="en-US" sz="600" u="none" strike="noStrike">
                          <a:effectLst/>
                        </a:rPr>
                        <a:t>H-B1C4D2H1K1M1Y1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Воздухоохладитель RLE 351A70 ES ("Alfa Laval")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 </a:t>
                      </a:r>
                      <a:r>
                        <a:rPr lang="en-US" sz="600" u="none" strike="noStrike">
                          <a:effectLst/>
                        </a:rPr>
                        <a:t>EC-T5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HM 2-02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№3: Моноблок АСМ 200 (производитель фирма "Tehnoblock")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№4: Моноблок ACM 100 (производитель фирма "Tehnoblock")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№5: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Агрегат компрессорный АК-</a:t>
                      </a:r>
                      <a:r>
                        <a:rPr lang="en-US" sz="600" u="none" strike="noStrike">
                          <a:effectLst/>
                        </a:rPr>
                        <a:t>LE-4H15-H-B2C4D2H1I1K1M1Y1 R22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Воздухоохладитель </a:t>
                      </a:r>
                      <a:r>
                        <a:rPr lang="en-US" sz="600" u="none" strike="noStrike">
                          <a:effectLst/>
                        </a:rPr>
                        <a:t>BLE 502B70 ES ("Alfa Laval")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воздухоохладителями ЕВ-13-32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НМ 5-02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№6: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Агрегат компрессорный АК-</a:t>
                      </a:r>
                      <a:r>
                        <a:rPr lang="en-US" sz="600" u="none" strike="noStrike">
                          <a:effectLst/>
                        </a:rPr>
                        <a:t>LE-2CC3-H-B1C4D2H1K1M1Y1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Воздухоохладитель </a:t>
                      </a:r>
                      <a:r>
                        <a:rPr lang="en-US" sz="600" u="none" strike="noStrike">
                          <a:effectLst/>
                        </a:rPr>
                        <a:t>BLE 352A70 ES ("Alfa Laval")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 </a:t>
                      </a:r>
                      <a:r>
                        <a:rPr lang="en-US" sz="600" u="none" strike="noStrike">
                          <a:effectLst/>
                        </a:rPr>
                        <a:t>E</a:t>
                      </a:r>
                      <a:r>
                        <a:rPr lang="ru-RU" sz="600" u="none" strike="noStrike">
                          <a:effectLst/>
                        </a:rPr>
                        <a:t>В-13-17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HM 2-03 (ТРВ, селеноидный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№7: Моноблок АСМ 150 (производитель фирма "Tehnoblock")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Для холодильных камер №8-10: агрегат компрессорный АМ-2хМ32-H-DKR22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Для холодильных камер №8-10: конденсатор воздушного охлаждения КА-145-4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Для холодильных камер №8-10: шкаф управления вентиляторами конденсатора ЕК - М1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№8: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Воздухоохладитель </a:t>
                      </a:r>
                      <a:r>
                        <a:rPr lang="en-US" sz="600" u="none" strike="noStrike">
                          <a:effectLst/>
                        </a:rPr>
                        <a:t>RLE 351B55 ES ("Alfa Laval")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воздухоохладителями ЕВ-13-17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НМ 2-02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№9: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Воздухоохладитель </a:t>
                      </a:r>
                      <a:r>
                        <a:rPr lang="en-US" sz="600" u="none" strike="noStrike">
                          <a:effectLst/>
                        </a:rPr>
                        <a:t>RLE 351B55 ES ("Alfa Laval")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воздухоохладителями ЕВ-13-17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НМ 2-02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№10: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u="none" strike="noStrike">
                          <a:effectLst/>
                        </a:rPr>
                        <a:t>Воздухоохладитель RLE 351A55 ES ("Alfa Laval")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Шкаф управления воздухоохладителями ЕВ13-17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11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Набор для монтажа НМ 2-01 (ТРВ, соленоидный вентиль)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  <a:tr h="213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Холодильная камера №11: Моноблок АСМ 075 (производитель фирма "Tehnoblock")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916" marR="4916" marT="49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12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56571"/>
              </p:ext>
            </p:extLst>
          </p:nvPr>
        </p:nvGraphicFramePr>
        <p:xfrm>
          <a:off x="323529" y="1089037"/>
          <a:ext cx="8169719" cy="507626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49328"/>
                <a:gridCol w="1858557"/>
                <a:gridCol w="5114848"/>
                <a:gridCol w="646986"/>
              </a:tblGrid>
              <a:tr h="153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rowSpan="61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Технологическое оборудование в установках замкнутого водоснабжения (УЗВ) в составе: 1). Оборудование по выращиванию рыбы "HESY Aquaculture B.V.", Прочее вспомогательное оборудование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Оборудование по выращиванию рыбы "HESY Aquaculture B.V.", в т.ч. полный комплект инкубации с водораспределением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Рама оксигенации в водораспределительном бассейне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Песчаный фильтр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Охладитель мобильный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Охладитель стационарный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Датчик высокого уровня воды в рыбных бассейнах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166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153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Датчик низкого-высокого уровня в насосных колодцах и распределительных бассейнах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89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Кормушки и блок управления ARVOTEC включая стойки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Кислородный реактор 950х3000 6"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Кислородный реактор 700х3000 6"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Кислородный реактор 500х3000 6"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Датчик давления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Панель подачи кислорода с 4 расходомерами и 2 клапанами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Панель подачи кислорода с 2 расходомерами и 1 клапаном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Электрощит и сигнализация с панелью управления 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Комплект электроустановки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Панель контроля О2 и рН с 4 зондами О2 и 2 зондами рН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Панель контроля О2 и рН с 2 зондами О2 и 1 зондом рН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УФ-излучатель 16 ламп по 80Watt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УФ-излучатель </a:t>
                      </a:r>
                      <a:r>
                        <a:rPr lang="en-US" sz="400" u="none" strike="noStrike">
                          <a:effectLst/>
                        </a:rPr>
                        <a:t>BERSON </a:t>
                      </a:r>
                      <a:r>
                        <a:rPr lang="ru-RU" sz="400" u="none" strike="noStrike">
                          <a:effectLst/>
                        </a:rPr>
                        <a:t>на потоке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Центральная нагревательная система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Теплообменники на циркуляции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ALFA LAVAL </a:t>
                      </a:r>
                      <a:r>
                        <a:rPr lang="ru-RU" sz="400" u="none" strike="noStrike">
                          <a:effectLst/>
                        </a:rPr>
                        <a:t>теплообменники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Термоклапан </a:t>
                      </a:r>
                      <a:r>
                        <a:rPr lang="en-US" sz="400" u="none" strike="noStrike">
                          <a:effectLst/>
                        </a:rPr>
                        <a:t>DANFOS 1 1/4"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Термоклапан </a:t>
                      </a:r>
                      <a:r>
                        <a:rPr lang="en-US" sz="400" u="none" strike="noStrike">
                          <a:effectLst/>
                        </a:rPr>
                        <a:t>DANFOS 1"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Рама капельного фильтра 160</a:t>
                      </a:r>
                      <a:r>
                        <a:rPr lang="en-US" sz="400" u="none" strike="noStrike">
                          <a:effectLst/>
                        </a:rPr>
                        <a:t>m2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Рама капельного фильтра 102</a:t>
                      </a:r>
                      <a:r>
                        <a:rPr lang="en-US" sz="400" u="none" strike="noStrike">
                          <a:effectLst/>
                        </a:rPr>
                        <a:t>m2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109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Рама капельного фильтра 36</a:t>
                      </a:r>
                      <a:r>
                        <a:rPr lang="en-US" sz="400" u="none" strike="noStrike">
                          <a:effectLst/>
                        </a:rPr>
                        <a:t>m2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м3 </a:t>
                      </a:r>
                      <a:r>
                        <a:rPr lang="en-US" sz="400" u="none" strike="noStrike">
                          <a:effectLst/>
                        </a:rPr>
                        <a:t>BIONET 200-1348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Вентилятор с круговым трубопроводом 500 и контролем скорости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Вращающиеся сопла 4"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Фильтр 2200мм х 3200 с рамой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Фильтр 1900мм х 3200 с рамой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Воздуходувка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Погруженные насосы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Шламовый насос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Кислородный трубопровод к 15 пультам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119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Реактор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О2 устройство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316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Подающий водопровод 182 бассейнов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Поплавковые клапаны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Трубопровод входящего потока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Трубопровод входящего потока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48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Трубопровод выходящего потока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Трубопровод выходящего потока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48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Телескопические вертикальные трубы 110-125/160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Телескопические вертикальные трубы 160-200/250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Телескопические вертикальные трубы 200-250/315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Вертикальное центральное сливное устройство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62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Горизонтальное центральное сливное устройство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Барабный фильтр тип 802 30 mu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Барабный фильтр тип 1602 30 mu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Барабный фильтр тип 1603 30 mu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Барабный фильтр тип 1606 30 mu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Соединение ПВХ, клапаны, крепежный материал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Система слива и дренаж ПВХ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Управление промывной водой (сконструирован в эл. шкафу)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139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Дозирующие насосы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140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Генератор кислорода 27,5 кг О2/час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141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Компьютер и принадлежности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  <a:tr h="8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</a:rPr>
                        <a:t>142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u="none" strike="noStrike">
                          <a:effectLst/>
                        </a:rPr>
                        <a:t>Комплект денитрификации и дефосфатизации и пр.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</a:rPr>
                        <a:t>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48" marR="3548" marT="35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13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04451"/>
              </p:ext>
            </p:extLst>
          </p:nvPr>
        </p:nvGraphicFramePr>
        <p:xfrm>
          <a:off x="395288" y="1196751"/>
          <a:ext cx="8353425" cy="475252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2392"/>
                <a:gridCol w="1632094"/>
                <a:gridCol w="5670788"/>
                <a:gridCol w="568151"/>
              </a:tblGrid>
              <a:tr h="671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Технологическое оборудование в установках замкнутого водоснабжения (УЗВ) в составе: 2). Насосы CALPEDA к технологическому оборудованию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NMD_25/190BE_X7X72Z7_IP55, Моноблочный насос, Модуль №1 - №0707292235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751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NM4_125/25DE_X7X72Z7_IP55, </a:t>
                      </a:r>
                      <a:r>
                        <a:rPr lang="ru-RU" sz="1000" u="none" strike="noStrike">
                          <a:effectLst/>
                        </a:rPr>
                        <a:t>Насосный агрегат, Модуль №1 - №0707302358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630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NM4_125/250BE_X7X72Z7_IP55, </a:t>
                      </a:r>
                      <a:r>
                        <a:rPr lang="ru-RU" sz="1000" u="none" strike="noStrike">
                          <a:effectLst/>
                        </a:rPr>
                        <a:t>Насосный агрегат, Модуль №1 - №0707307613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724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NM4_80/20CE_X7X72Z7_IP55, </a:t>
                      </a:r>
                      <a:r>
                        <a:rPr lang="ru-RU" sz="1000" u="none" strike="noStrike" dirty="0">
                          <a:effectLst/>
                        </a:rPr>
                        <a:t>Насосный агрегат, Модуль №1 - №0707314107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Бассейны рыбоводные в комплекте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Бассейн рыбоводный 1900*750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Бассейн рыбоводный 2900*1200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Бассейн рыбоводный 5900*5900*1200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Бассейн рыбоводный 5900*4900*1200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Бассейн водораспределительный 1000*1000*1200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Бассейн водораспределительный 2000*1150*1200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81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Бассейн водораспределительный 3500*3000*1200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14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7795"/>
              </p:ext>
            </p:extLst>
          </p:nvPr>
        </p:nvGraphicFramePr>
        <p:xfrm>
          <a:off x="395288" y="1196753"/>
          <a:ext cx="8353425" cy="482453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2392"/>
                <a:gridCol w="1632094"/>
                <a:gridCol w="5670788"/>
                <a:gridCol w="568151"/>
              </a:tblGrid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Агрегат насосный CalpedaNM4 125 D125/25 DE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Агрегат насосный CalpedaNM4 125 D125/25 DF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Аквадистилятор - ДЭ-4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Аппарат д/надевания бахил "</a:t>
                      </a:r>
                      <a:r>
                        <a:rPr lang="en-US" sz="1000" u="none" strike="noStrike">
                          <a:effectLst/>
                        </a:rPr>
                        <a:t>NV-auto"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Ванна технологическая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Ванна технологическая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ВДП 150 л без мешалки (пастеризатор)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ВДП 150 л без мешалки (пастеризатор)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ВДП 600 л. без мешалки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ВДП 600 л. без мешалки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Ohaus PA-213 (автокал., пов-ка, 3 знака)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Ohaus PA-213 (автокал., пов-ка, 3 знака)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лабораторные Pioneer PA 114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П-образные CAS 1000 UFS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электронные с выдачей этикетки(в компл.этик.)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Водяная баня с терморегулятором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Воздуходувка вихревая </a:t>
                      </a:r>
                      <a:r>
                        <a:rPr lang="en-US" sz="1000" u="none" strike="noStrike">
                          <a:effectLst/>
                        </a:rPr>
                        <a:t>DVP TDB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Высоконапорный аппарат Посейдон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Емкость для хранения тузлука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Емкость для хранения тузлука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Емкость для хранения тузлука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21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Комплексная система связи и видеонаблюдения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15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2946"/>
              </p:ext>
            </p:extLst>
          </p:nvPr>
        </p:nvGraphicFramePr>
        <p:xfrm>
          <a:off x="395536" y="1089027"/>
          <a:ext cx="8097713" cy="500426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7626"/>
                <a:gridCol w="1582133"/>
                <a:gridCol w="5497196"/>
                <a:gridCol w="550758"/>
              </a:tblGrid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Конвейер ленточный приводнойВ045(</a:t>
                      </a:r>
                      <a:r>
                        <a:rPr lang="en-US" sz="900" u="none" strike="noStrike">
                          <a:effectLst/>
                        </a:rPr>
                        <a:t>SX)150*2000</a:t>
                      </a:r>
                      <a:r>
                        <a:rPr lang="ru-RU" sz="900" u="none" strike="noStrike">
                          <a:effectLst/>
                        </a:rPr>
                        <a:t>мм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Лазерный маркировщик МАСSA K1030 PLUS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Льдогенератор Л105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Машина ваккум-упаковочная двухкамерная Henkelman. Falcon 2-70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Машина вакуум-закаточная ВЗМ-1М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Машина посудомоечная DIIIR, GS 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Мини Вакуум-Твистер </a:t>
                      </a:r>
                      <a:r>
                        <a:rPr lang="en-US" sz="900" u="none" strike="noStrike">
                          <a:effectLst/>
                        </a:rPr>
                        <a:t>MVT-34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Мойка сдвоенная И11КС 114-2Ц(Н)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Мойка сдвоенная ИПКС 114-2Ц(Н)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279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Мойка сдвоенная ИПКС 114-2Ц(Н)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Насос "Calpeda" A-50-125 CE 220v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Насос моноблочный </a:t>
                      </a:r>
                      <a:r>
                        <a:rPr lang="en-US" sz="900" u="none" strike="noStrike">
                          <a:effectLst/>
                        </a:rPr>
                        <a:t>Calpeda.NMD 25/190 BE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Насос моноблочный </a:t>
                      </a:r>
                      <a:r>
                        <a:rPr lang="en-US" sz="900" u="none" strike="noStrike">
                          <a:effectLst/>
                        </a:rPr>
                        <a:t>Calpeda.NMD 25/190 BE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Насос центробежный 50 B24-51 СЕ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Насос центробежный HS 2,4 S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Насос ЭЦВ 8-40-60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Пила ленточная ПМ-ФПЛ-351 А 220У5Н/ПМЛ-1220 0*25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Пневмопистолет Тайфун-В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Полуавтомат для обвязки лентой ПП ST-900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Портативный сканер </a:t>
                      </a:r>
                      <a:r>
                        <a:rPr lang="en-US" sz="900" u="none" strike="noStrike">
                          <a:effectLst/>
                        </a:rPr>
                        <a:t>GR-250 Travan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Принтер маркировочный МАК-4И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Рыбоводное оборудование </a:t>
                      </a:r>
                      <a:r>
                        <a:rPr lang="en-US" sz="900" u="none" strike="noStrike">
                          <a:effectLst/>
                        </a:rPr>
                        <a:t>HESY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Система вентиляции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Слайсер полуавтомат  </a:t>
                      </a:r>
                      <a:r>
                        <a:rPr lang="en-US" sz="900" u="none" strike="noStrike">
                          <a:effectLst/>
                        </a:rPr>
                        <a:t>Rheninghaus PRIMA-300 fish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Соленоконцентрат д/приготовления тузлука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Стиральная машина СМА Electrolux eww 12470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Стиральная машина СМА Electrolux eww 12470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Стойка инкубационная на 10 аппаратов(нерж.)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Стол  световой 1200х600х850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ТермоОксиметр Самара-ЗРП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  <a:tr h="161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9" marR="7189" marT="718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Термооксиметр </a:t>
                      </a:r>
                      <a:r>
                        <a:rPr lang="en-US" sz="900" u="none" strike="noStrike">
                          <a:effectLst/>
                        </a:rPr>
                        <a:t>OxcyScan"light",</a:t>
                      </a:r>
                      <a:r>
                        <a:rPr lang="ru-RU" sz="900" u="none" strike="noStrike">
                          <a:effectLst/>
                        </a:rPr>
                        <a:t>кабель 2м(германия) </a:t>
                      </a:r>
                      <a:r>
                        <a:rPr lang="en-US" sz="900" u="none" strike="noStrike">
                          <a:effectLst/>
                        </a:rPr>
                        <a:t>UMS-201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9" marR="7189" marT="718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16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22863"/>
              </p:ext>
            </p:extLst>
          </p:nvPr>
        </p:nvGraphicFramePr>
        <p:xfrm>
          <a:off x="395537" y="1089025"/>
          <a:ext cx="8034566" cy="50042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63979"/>
                <a:gridCol w="1569795"/>
                <a:gridCol w="5454328"/>
                <a:gridCol w="546464"/>
              </a:tblGrid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Термостат электр.суховоздушный ТС-1/80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Термостат электр.суховоздушный ТС-1/80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Термостат электр.суховоздушный ТС-1/80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Термотрансферный принтер </a:t>
                      </a:r>
                      <a:r>
                        <a:rPr lang="en-US" sz="900" u="none" strike="noStrike">
                          <a:effectLst/>
                        </a:rPr>
                        <a:t>Datamax M-4206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Термотрансферный принтер </a:t>
                      </a:r>
                      <a:r>
                        <a:rPr lang="en-US" sz="900" u="none" strike="noStrike">
                          <a:effectLst/>
                        </a:rPr>
                        <a:t>Datamax M-4206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Транспортер пластинчатый Нерж сталь марки A1SI316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Ультразвуковой расходометр Portaflow 204 Micronics Ltd.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Установка компрессорная СБ 4/С 200 АВ 510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Установка под титрование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Устройство для считывания информации транспондеров Trovan, АРЕН 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Устройство для считывания информации транспондеров Trovan, GR-250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Холод.рефроконтейнер  40-фут 69 NT 40511 №5189880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Холод.рефроконтейнер  40-фут. 69 NT 40511 №5192029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Цифровой микроскоп </a:t>
                      </a:r>
                      <a:r>
                        <a:rPr lang="en-US" sz="900" u="none" strike="noStrike">
                          <a:effectLst/>
                        </a:rPr>
                        <a:t>Motic DMW-143-N2GG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Цифровой микроскоп </a:t>
                      </a:r>
                      <a:r>
                        <a:rPr lang="en-US" sz="900" u="none" strike="noStrike">
                          <a:effectLst/>
                        </a:rPr>
                        <a:t>Motic DMW-143-N2GG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Шкаф сушильно-вытяжной 1500 ШТВ-Н ТК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Шкаф сушильный СНОЛ-58/350(2024101) нерж.сталь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Шкаф холодильн.Премьер ШСУП1ТУ-0,7 с замком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Электрокотел д/варки тузлука 250 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Этикетировочная головка Surprise 1.3 PD левая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Бензокоса-кусторез ОМ755 </a:t>
                      </a:r>
                      <a:r>
                        <a:rPr lang="en-US" sz="900" u="none" strike="noStrike">
                          <a:effectLst/>
                        </a:rPr>
                        <a:t>MASTER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Бутара для пробивки икры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Ванна для перевозки живой рыбы V-1000 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Ванна для перевозки живой рыбы V-1000 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Ванна для перевозки живой рыбы V-500 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Ванна для перевозки живой рыбы V-500 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Вертикальные стеллажи для кормосклада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Газонокосилка </a:t>
                      </a:r>
                      <a:r>
                        <a:rPr lang="en-US" sz="900" u="none" strike="noStrike">
                          <a:effectLst/>
                        </a:rPr>
                        <a:t>SNAPPER ESPV21675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Инъектор ПМ-ФМШ-05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  <a:tr h="166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Оборудование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8" marR="7428" marT="74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Мойки на 2-отделения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8" marR="7428" marT="74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17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91974"/>
              </p:ext>
            </p:extLst>
          </p:nvPr>
        </p:nvGraphicFramePr>
        <p:xfrm>
          <a:off x="395288" y="1196750"/>
          <a:ext cx="8353425" cy="482453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2392"/>
                <a:gridCol w="1632094"/>
                <a:gridCol w="5670788"/>
                <a:gridCol w="568151"/>
              </a:tblGrid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Пресс-тележка д/засолки рыбы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Пресс-тележка д/засолки рыбы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Пресс-тележка д/засолки рыбы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Рама д/заморозки с полками под протв.из нержав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Рама для заморозки с полками под протвини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Рама коптильная 1900х1000х1000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Рама коптильная 1900х1000х1000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рН метр 211(Ханна)микропроц.с авт.калибровкой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Стеллаж накопительный (5 полок) 2000х400х1500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для работы с производителями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для работы с производителями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раздел.на 2 раб.места с накоп.ванной и отвод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сортировочный,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сортировочный,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Шкаф для химреактивов ЛАБ-800 ШР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Аквариум "КУБ" с оборудованием и оформленим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Анализатор "Самара-3рН" с кейсом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Весы до 1 тонны "Масса К"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Выставочный макет в комплекте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Имеритель-регулятор ТРМ1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Клапан соленоидный 2</a:t>
                      </a:r>
                      <a:r>
                        <a:rPr lang="en-US" sz="1000" u="none" strike="noStrike">
                          <a:effectLst/>
                        </a:rPr>
                        <a:t>W21-2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Композиция шкафов ПРЕЗИДЕНТ ПР-213КБР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Компьют."</a:t>
                      </a:r>
                      <a:r>
                        <a:rPr lang="en-US" sz="1000" u="none" strike="noStrike">
                          <a:effectLst/>
                        </a:rPr>
                        <a:t>OFT </a:t>
                      </a:r>
                      <a:r>
                        <a:rPr lang="ru-RU" sz="1000" u="none" strike="noStrike">
                          <a:effectLst/>
                        </a:rPr>
                        <a:t>бизнес 3"(Монит.</a:t>
                      </a:r>
                      <a:r>
                        <a:rPr lang="en-US" sz="1000" u="none" strike="noStrike">
                          <a:effectLst/>
                        </a:rPr>
                        <a:t>ACER 17",</a:t>
                      </a:r>
                      <a:r>
                        <a:rPr lang="ru-RU" sz="1000" u="none" strike="noStrike">
                          <a:effectLst/>
                        </a:rPr>
                        <a:t>клав.</a:t>
                      </a:r>
                      <a:r>
                        <a:rPr lang="en-US" sz="1000" u="none" strike="noStrike">
                          <a:effectLst/>
                        </a:rPr>
                        <a:t>Logitec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Компьют."</a:t>
                      </a:r>
                      <a:r>
                        <a:rPr lang="en-US" sz="1000" u="none" strike="noStrike">
                          <a:effectLst/>
                        </a:rPr>
                        <a:t>OFT </a:t>
                      </a:r>
                      <a:r>
                        <a:rPr lang="ru-RU" sz="1000" u="none" strike="noStrike">
                          <a:effectLst/>
                        </a:rPr>
                        <a:t>бизнес 3"(Монит.</a:t>
                      </a:r>
                      <a:r>
                        <a:rPr lang="en-US" sz="1000" u="none" strike="noStrike">
                          <a:effectLst/>
                        </a:rPr>
                        <a:t>ACER 17",</a:t>
                      </a:r>
                      <a:r>
                        <a:rPr lang="ru-RU" sz="1000" u="none" strike="noStrike">
                          <a:effectLst/>
                        </a:rPr>
                        <a:t>клав.</a:t>
                      </a:r>
                      <a:r>
                        <a:rPr lang="en-US" sz="1000" u="none" strike="noStrike">
                          <a:effectLst/>
                        </a:rPr>
                        <a:t>Logitec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Компьютер+принтер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Компьютер+принтер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316416" y="6349990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18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227"/>
              </p:ext>
            </p:extLst>
          </p:nvPr>
        </p:nvGraphicFramePr>
        <p:xfrm>
          <a:off x="395288" y="1317625"/>
          <a:ext cx="8353425" cy="46316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2392"/>
                <a:gridCol w="1632094"/>
                <a:gridCol w="5670788"/>
                <a:gridCol w="568151"/>
              </a:tblGrid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Кондиционер </a:t>
                      </a:r>
                      <a:r>
                        <a:rPr lang="en-US" sz="1000" u="none" strike="noStrike">
                          <a:effectLst/>
                        </a:rPr>
                        <a:t>Panasonic A12HKD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Кондиционер </a:t>
                      </a:r>
                      <a:r>
                        <a:rPr lang="en-US" sz="1000" u="none" strike="noStrike">
                          <a:effectLst/>
                        </a:rPr>
                        <a:t>Panasonic A18HKD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Крыша турникета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Наружная вывеска с изображением рыбки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Печь микроволновая СВЧ LG VS-1714W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ПК (сист.блок </a:t>
                      </a:r>
                      <a:r>
                        <a:rPr lang="en-US" sz="1000" u="none" strike="noStrike">
                          <a:effectLst/>
                        </a:rPr>
                        <a:t>C2D,</a:t>
                      </a:r>
                      <a:r>
                        <a:rPr lang="ru-RU" sz="1000" u="none" strike="noStrike">
                          <a:effectLst/>
                        </a:rPr>
                        <a:t>клав.мышь,монит. 22"</a:t>
                      </a:r>
                      <a:r>
                        <a:rPr lang="en-US" sz="1000" u="none" strike="noStrike">
                          <a:effectLst/>
                        </a:rPr>
                        <a:t>Samsung"</a:t>
                      </a:r>
                      <a:r>
                        <a:rPr lang="ru-RU" sz="1000" u="none" strike="noStrike">
                          <a:effectLst/>
                        </a:rPr>
                        <a:t>прин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ПК (сист.блок </a:t>
                      </a:r>
                      <a:r>
                        <a:rPr lang="en-US" sz="1000" u="none" strike="noStrike">
                          <a:effectLst/>
                        </a:rPr>
                        <a:t>NC HI06P,</a:t>
                      </a:r>
                      <a:r>
                        <a:rPr lang="ru-RU" sz="1000" u="none" strike="noStrike">
                          <a:effectLst/>
                        </a:rPr>
                        <a:t>клав.мышь,монит. 24"</a:t>
                      </a:r>
                      <a:r>
                        <a:rPr lang="en-US" sz="1000" u="none" strike="noStrike">
                          <a:effectLst/>
                        </a:rPr>
                        <a:t>Samsung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ПК(Монитор 22",Сист.блок NK MI06P,клавиатура,мышь),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ПК(Монитор 22",Сист.блок NK MI06P,клавиатура,мышь),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ПК(сист.блок Novak,монитор 21,5",клав.,мышь,ПО),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Поплавковый выключатель </a:t>
                      </a:r>
                      <a:r>
                        <a:rPr lang="en-US" sz="1000" u="none" strike="noStrike">
                          <a:effectLst/>
                        </a:rPr>
                        <a:t>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Прибор цифровой ультразвуковой диагностики DP-6900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Принтер </a:t>
                      </a:r>
                      <a:r>
                        <a:rPr lang="en-US" sz="1000" u="none" strike="noStrike">
                          <a:effectLst/>
                        </a:rPr>
                        <a:t>TSC TTP-2410M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Рама монтажная для турникета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Сейф ТОПАЗ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Сервер </a:t>
                      </a:r>
                      <a:r>
                        <a:rPr lang="en-US" sz="1000" u="none" strike="noStrike">
                          <a:effectLst/>
                        </a:rPr>
                        <a:t>HP Proliant DL380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левый ПРЕЗИДЕНТ ПРС-215Л,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нестанд.1000х600х800 с полипропил.столеш.с 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нестанд.1000х600х800 с полипропил.столеш.с 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Стол перегов. ПРЕЗИДЕНТ ПРС-23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 сопротивления 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Турникет полноростовый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Шкаф </a:t>
                      </a:r>
                      <a:r>
                        <a:rPr lang="en-US" sz="1000" u="none" strike="noStrike">
                          <a:effectLst/>
                        </a:rPr>
                        <a:t>VALBERG ASM-120T.CL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Шкаф пенал ПРЕЗИДЕНТ ПРУ-79БР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  <a:tr h="185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Оборудование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42" marR="8042" marT="80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Шкаф холодильный POLAR ШХ 07ДС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2" marR="8042" marT="80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78242-00DE-4D9D-B0A6-66F2D58D76F1}" type="datetime1">
              <a:rPr lang="ru-RU" smtClean="0"/>
              <a:pPr>
                <a:defRPr/>
              </a:pPr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Основные принципы деятельности Внешэкономбанк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8EF87-67E8-4A96-8AD2-26FD826F0CB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81150" y="3502025"/>
            <a:ext cx="6446839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ru-RU" sz="22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9726" y="4470401"/>
            <a:ext cx="52673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dirty="0">
                <a:solidFill>
                  <a:schemeClr val="bg1"/>
                </a:solidFill>
              </a:rPr>
              <a:t>Россия, </a:t>
            </a:r>
            <a:r>
              <a:rPr lang="ru-RU" dirty="0" smtClean="0">
                <a:solidFill>
                  <a:schemeClr val="bg1"/>
                </a:solidFill>
              </a:rPr>
              <a:t>Москва, ул. Садовническая, 79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Тел./факс</a:t>
            </a:r>
            <a:r>
              <a:rPr lang="ru-RU" dirty="0" smtClean="0">
                <a:solidFill>
                  <a:schemeClr val="bg1"/>
                </a:solidFill>
              </a:rPr>
              <a:t>: +7 (495) 783-79</a:t>
            </a:r>
            <a:r>
              <a:rPr lang="en-US" dirty="0" smtClean="0">
                <a:solidFill>
                  <a:schemeClr val="bg1"/>
                </a:solidFill>
              </a:rPr>
              <a:t>-98</a:t>
            </a:r>
            <a:r>
              <a:rPr lang="ru-RU" dirty="0" smtClean="0">
                <a:solidFill>
                  <a:schemeClr val="bg1"/>
                </a:solidFill>
              </a:rPr>
              <a:t>, info@mspbank.ru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http://</a:t>
            </a:r>
            <a:r>
              <a:rPr lang="en-US" b="1" dirty="0" smtClean="0">
                <a:solidFill>
                  <a:schemeClr val="bg1"/>
                </a:solidFill>
              </a:rPr>
              <a:t>mspbank.ru</a:t>
            </a:r>
            <a:endParaRPr lang="en-US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2</a:t>
            </a:fld>
            <a:endParaRPr lang="ru-RU" sz="1400" dirty="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24" y="1196752"/>
            <a:ext cx="8102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Arial Black" pitchFamily="34" charset="0"/>
              </a:rPr>
              <a:t>Предложение </a:t>
            </a:r>
            <a:r>
              <a:rPr lang="ru-RU" sz="2500" dirty="0" smtClean="0">
                <a:latin typeface="Arial Black" pitchFamily="34" charset="0"/>
              </a:rPr>
              <a:t>о </a:t>
            </a:r>
            <a:r>
              <a:rPr lang="ru-RU" sz="2500" dirty="0">
                <a:latin typeface="Arial Black" pitchFamily="34" charset="0"/>
              </a:rPr>
              <a:t>продаже </a:t>
            </a:r>
            <a:endParaRPr lang="ru-RU" sz="2500" dirty="0" smtClean="0">
              <a:latin typeface="Arial Black" pitchFamily="34" charset="0"/>
            </a:endParaRPr>
          </a:p>
          <a:p>
            <a:pPr algn="ctr"/>
            <a:r>
              <a:rPr lang="ru-RU" sz="2500" dirty="0" smtClean="0">
                <a:latin typeface="Arial Black" pitchFamily="34" charset="0"/>
              </a:rPr>
              <a:t>имущества </a:t>
            </a:r>
            <a:r>
              <a:rPr lang="ru-RU" sz="2500" dirty="0">
                <a:latin typeface="Arial Black" pitchFamily="34" charset="0"/>
              </a:rPr>
              <a:t>производственного комплекса </a:t>
            </a:r>
            <a:r>
              <a:rPr lang="ru-RU" sz="2500" dirty="0" smtClean="0">
                <a:latin typeface="Arial Black" pitchFamily="34" charset="0"/>
              </a:rPr>
              <a:t>по  </a:t>
            </a:r>
            <a:r>
              <a:rPr lang="ru-RU" sz="2500" dirty="0">
                <a:latin typeface="Arial Black" pitchFamily="34" charset="0"/>
              </a:rPr>
              <a:t>воспроизводству рыб осетровых пород и получению </a:t>
            </a:r>
            <a:r>
              <a:rPr lang="ru-RU" sz="2500" dirty="0" smtClean="0">
                <a:latin typeface="Arial Black" pitchFamily="34" charset="0"/>
              </a:rPr>
              <a:t>икры</a:t>
            </a:r>
            <a:endParaRPr lang="ru-RU" sz="2500" dirty="0"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1926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3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9552" y="1124744"/>
            <a:ext cx="828092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48825" y="63786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8157112"/>
              </p:ext>
            </p:extLst>
          </p:nvPr>
        </p:nvGraphicFramePr>
        <p:xfrm>
          <a:off x="395536" y="1196752"/>
          <a:ext cx="838810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4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P:\PHOME\P18DBT\P18GDE\Крок\Тизер\Схема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4408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5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P:\PHOME\P18DBT\P18GDE\Крок\Тизер\23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5513"/>
            <a:ext cx="8172078" cy="48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6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9552" y="1124744"/>
            <a:ext cx="828092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48825" y="63786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6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2533679"/>
              </p:ext>
            </p:extLst>
          </p:nvPr>
        </p:nvGraphicFramePr>
        <p:xfrm>
          <a:off x="539552" y="1124744"/>
          <a:ext cx="824408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7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9552" y="1124744"/>
            <a:ext cx="828092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48825" y="63786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7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3" y="1052736"/>
            <a:ext cx="73891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 </a:t>
            </a:r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  <a:p>
            <a:r>
              <a:rPr lang="ru-RU" sz="1000" dirty="0"/>
              <a:t> </a:t>
            </a:r>
          </a:p>
          <a:p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077541"/>
            <a:ext cx="831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 smtClean="0"/>
          </a:p>
          <a:p>
            <a:pPr algn="ctr"/>
            <a:r>
              <a:rPr lang="ru-RU" sz="1400" b="1" i="1" dirty="0" smtClean="0"/>
              <a:t>Краткое описание характеристик комплекса и перспективы его развития</a:t>
            </a:r>
            <a:endParaRPr lang="ru-RU" sz="1400" b="1" i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92636745"/>
              </p:ext>
            </p:extLst>
          </p:nvPr>
        </p:nvGraphicFramePr>
        <p:xfrm>
          <a:off x="467544" y="1231429"/>
          <a:ext cx="8316094" cy="48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8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9552" y="1124744"/>
            <a:ext cx="828092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648825" y="63786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185" y="9807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Перечень имущества, </a:t>
            </a:r>
            <a:r>
              <a:rPr lang="ru-RU" sz="1200" b="1" dirty="0"/>
              <a:t>составляющего производственный комплекс и предлагаемое к продаже.</a:t>
            </a:r>
            <a:endParaRPr lang="ru-RU" sz="1200" dirty="0"/>
          </a:p>
          <a:p>
            <a:pPr algn="ctr"/>
            <a:r>
              <a:rPr lang="ru-RU" sz="1200" dirty="0"/>
              <a:t> </a:t>
            </a:r>
            <a:endParaRPr lang="ru-RU" sz="1200" dirty="0" smtClean="0"/>
          </a:p>
          <a:p>
            <a:pPr algn="ctr"/>
            <a:r>
              <a:rPr lang="ru-RU" sz="1200" b="1" dirty="0" smtClean="0"/>
              <a:t>Недвижимость</a:t>
            </a:r>
            <a:r>
              <a:rPr lang="ru-RU" sz="1200" b="1" dirty="0"/>
              <a:t>: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55152450"/>
              </p:ext>
            </p:extLst>
          </p:nvPr>
        </p:nvGraphicFramePr>
        <p:xfrm>
          <a:off x="611560" y="1700808"/>
          <a:ext cx="8172078" cy="441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162926" y="6381329"/>
            <a:ext cx="585788" cy="216321"/>
          </a:xfrm>
        </p:spPr>
        <p:txBody>
          <a:bodyPr/>
          <a:lstStyle/>
          <a:p>
            <a:pPr>
              <a:defRPr/>
            </a:pPr>
            <a:fld id="{6618EF87-67E8-4A96-8AD2-26FD826F0CB4}" type="slidenum">
              <a:rPr lang="ru-RU" sz="1400" smtClean="0"/>
              <a:pPr>
                <a:defRPr/>
              </a:pPr>
              <a:t>9</a:t>
            </a:fld>
            <a:endParaRPr lang="ru-RU" sz="1400"/>
          </a:p>
        </p:txBody>
      </p:sp>
      <p:pic>
        <p:nvPicPr>
          <p:cNvPr id="22" name="Picture 3" descr="C:\Users\B22SMS\AppData\Local\Microsoft\Windows\Temporary Internet Files\Content.Outlook\H8LNO8F6\VEB_SME_BANK_rus_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" y="132218"/>
            <a:ext cx="2403947" cy="9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"/>
          <p:cNvSpPr>
            <a:spLocks noChangeArrowheads="1"/>
          </p:cNvSpPr>
          <p:nvPr/>
        </p:nvSpPr>
        <p:spPr bwMode="auto">
          <a:xfrm>
            <a:off x="6948265" y="4558300"/>
            <a:ext cx="2448273" cy="38286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980728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Перечень оборудования , </a:t>
            </a:r>
            <a:r>
              <a:rPr lang="ru-RU" sz="1200" b="1" dirty="0"/>
              <a:t>составляющего производственный комплекс и предлагаемое к </a:t>
            </a:r>
            <a:r>
              <a:rPr lang="ru-RU" sz="1200" b="1" dirty="0" smtClean="0"/>
              <a:t>продаже: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241839"/>
            <a:ext cx="8313737" cy="620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latin typeface="Arial Black" pitchFamily="34" charset="0"/>
              </a:rPr>
              <a:t>Предложение о продаже имущества производственного комплекса по  воспроизводству рыб осетровых пород и получению икры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97513"/>
              </p:ext>
            </p:extLst>
          </p:nvPr>
        </p:nvGraphicFramePr>
        <p:xfrm>
          <a:off x="395537" y="1340777"/>
          <a:ext cx="8085484" cy="475251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43664"/>
                <a:gridCol w="1839395"/>
                <a:gridCol w="5062110"/>
                <a:gridCol w="640315"/>
              </a:tblGrid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Группа оборудования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Наименование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Кол-во, ед.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Коптильные установки UNIGAR-2500 в комплекте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Коптильная установка UNIGAR-2500 комплекте, в том числе: Трубы вентиляции; Щиты управления; Дефростеры воздушные;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Дымогенератор </a:t>
                      </a:r>
                      <a:r>
                        <a:rPr lang="en-US" sz="1100" u="none" strike="noStrike">
                          <a:effectLst/>
                        </a:rPr>
                        <a:t>UNIFUM 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Холодильный агрегат </a:t>
                      </a:r>
                      <a:r>
                        <a:rPr lang="en-US" sz="1100" u="none" strike="noStrike">
                          <a:effectLst/>
                        </a:rPr>
                        <a:t>MGM/MGZ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Моечный насос </a:t>
                      </a:r>
                      <a:r>
                        <a:rPr lang="en-US" sz="1100" u="none" strike="noStrike">
                          <a:effectLst/>
                        </a:rPr>
                        <a:t>NESS MOVICHROM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Коптильная установка UNIGAR-2500 комплекте, в том числе: Трубы вентиляции; Щиты управления; Дефростеры воздушные;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Дымогенератор </a:t>
                      </a:r>
                      <a:r>
                        <a:rPr lang="en-US" sz="1100" u="none" strike="noStrike">
                          <a:effectLst/>
                        </a:rPr>
                        <a:t>UNIFUM 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Холодильный агрегат </a:t>
                      </a:r>
                      <a:r>
                        <a:rPr lang="en-US" sz="1100" u="none" strike="noStrike" dirty="0">
                          <a:effectLst/>
                        </a:rPr>
                        <a:t>MGM/MGZ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Санпропускное оборудование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Санпропускник односторонний проходного типа для чистки рук и обуви, проход в обоих направлениях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Гигиенический стенд с фотоэлементом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Раковина настенная без задней стенки, привод фотоэлементом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Дозатор жидкого мыла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Настенный блок для одноразовых полотенец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Корзина для мусора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Станок заточный </a:t>
                      </a:r>
                      <a:r>
                        <a:rPr lang="en-US" sz="1100" u="none" strike="noStrike">
                          <a:effectLst/>
                        </a:rPr>
                        <a:t>SHXI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Профи мойка ВД без нагрева 286-101 </a:t>
                      </a:r>
                      <a:r>
                        <a:rPr lang="en-US" sz="1100" u="none" strike="noStrike">
                          <a:effectLst/>
                        </a:rPr>
                        <a:t>hd 10/25 S </a:t>
                      </a:r>
                      <a:r>
                        <a:rPr lang="ru-RU" sz="1100" u="none" strike="noStrike">
                          <a:effectLst/>
                        </a:rPr>
                        <a:t>Тип №04.14.243.010 фирмы "</a:t>
                      </a:r>
                      <a:r>
                        <a:rPr lang="en-US" sz="1100" u="none" strike="noStrike">
                          <a:effectLst/>
                        </a:rPr>
                        <a:t>ALFRED KARCHER GmbH &amp; Co"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Система телевизионного наблюдения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Камера телевизионная черно-белая (формат матрицы 1/3", разрешение 570 твл, чувств. 0.005 лк, варифокал. 3….8мм, плата SONY EX-VIEW)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18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Видеомонитор (TFT 19"1280*1024 75 Гц, L 1930S)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  <a:tr h="36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Сервер (</a:t>
                      </a:r>
                      <a:r>
                        <a:rPr lang="en-US" sz="1100" u="none" strike="noStrike" dirty="0">
                          <a:effectLst/>
                        </a:rPr>
                        <a:t>CTH P-4 3,0 </a:t>
                      </a:r>
                      <a:r>
                        <a:rPr lang="ru-RU" sz="1100" u="none" strike="noStrike" dirty="0">
                          <a:effectLst/>
                        </a:rPr>
                        <a:t>ГГц/512 Мб/2*80+320 ГБ исп. Корпуса </a:t>
                      </a:r>
                      <a:r>
                        <a:rPr lang="en-US" sz="1100" u="none" strike="noStrike" dirty="0">
                          <a:effectLst/>
                        </a:rPr>
                        <a:t>Micro ATX 75 </a:t>
                      </a:r>
                      <a:r>
                        <a:rPr lang="ru-RU" sz="1100" u="none" strike="noStrike" dirty="0">
                          <a:effectLst/>
                        </a:rPr>
                        <a:t>Гц, </a:t>
                      </a:r>
                      <a:r>
                        <a:rPr lang="en-US" sz="1100" u="none" strike="noStrike" dirty="0">
                          <a:effectLst/>
                        </a:rPr>
                        <a:t>L1930S)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4" marR="8764" marT="876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09_29_О Банке_новый шаблон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ADBBF4FED0DB4384350F11AC81C0E1" ma:contentTypeVersion="1" ma:contentTypeDescription="Создание документа." ma:contentTypeScope="" ma:versionID="bcb8e77767ce5909ed9483c9d54670e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433b2bd21717ea862bba6e2ab66b0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3D8484-8852-4654-A468-CA30908A87D3}"/>
</file>

<file path=customXml/itemProps2.xml><?xml version="1.0" encoding="utf-8"?>
<ds:datastoreItem xmlns:ds="http://schemas.openxmlformats.org/officeDocument/2006/customXml" ds:itemID="{6A8BB4B1-23EF-4952-932C-3DDFC3650EF0}"/>
</file>

<file path=customXml/itemProps3.xml><?xml version="1.0" encoding="utf-8"?>
<ds:datastoreItem xmlns:ds="http://schemas.openxmlformats.org/officeDocument/2006/customXml" ds:itemID="{B778C46C-B1DC-4239-A4D2-20DE250A9BE6}"/>
</file>

<file path=docProps/app.xml><?xml version="1.0" encoding="utf-8"?>
<Properties xmlns="http://schemas.openxmlformats.org/officeDocument/2006/extended-properties" xmlns:vt="http://schemas.openxmlformats.org/officeDocument/2006/docPropsVTypes">
  <Template>2014_09_29_О Банке_новый шаблон</Template>
  <TotalTime>1262</TotalTime>
  <Words>7092</Words>
  <Application>Microsoft Office PowerPoint</Application>
  <PresentationFormat>Экран (4:3)</PresentationFormat>
  <Paragraphs>1249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2014_09_29_О Банке_новый шаблон</vt:lpstr>
      <vt:lpstr>Специальное оформление</vt:lpstr>
      <vt:lpstr>1_Специальное оформление</vt:lpstr>
      <vt:lpstr>МСП БАНК: ПОДДЕРЖКА МАЛОГО И СРЕДНЕГО ПРЕДПРИНИМАТЕЛЬСТВА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МСП БАНК: ПОДДЕРЖКА МАЛОГО И СРЕДНЕГО ПРЕДПРИНИМАТЕЛЬСТВА</dc:title>
  <dc:creator>Силина Мария Сергеевна</dc:creator>
  <cp:lastModifiedBy>Галкин Дмитрий Эмильевич</cp:lastModifiedBy>
  <cp:revision>111</cp:revision>
  <cp:lastPrinted>2015-01-21T08:59:21Z</cp:lastPrinted>
  <dcterms:created xsi:type="dcterms:W3CDTF">2014-09-30T07:28:51Z</dcterms:created>
  <dcterms:modified xsi:type="dcterms:W3CDTF">2015-01-30T13:18:19Z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0x010100A4ADBBF4FED0DB4384350F11AC81C0E1</vt:lpwstr>
  </property>
</Properties>
</file>